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mf" ContentType="image/x-wm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media/image14.jpg" ContentType="image/png"/>
  <Override PartName="/ppt/media/image15.jpg" ContentType="image/png"/>
  <Override PartName="/ppt/media/image16.jpg" ContentType="image/png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2"/>
  </p:notesMasterIdLst>
  <p:sldIdLst>
    <p:sldId id="445" r:id="rId2"/>
    <p:sldId id="323" r:id="rId3"/>
    <p:sldId id="591" r:id="rId4"/>
    <p:sldId id="477" r:id="rId5"/>
    <p:sldId id="548" r:id="rId6"/>
    <p:sldId id="549" r:id="rId7"/>
    <p:sldId id="551" r:id="rId8"/>
    <p:sldId id="552" r:id="rId9"/>
    <p:sldId id="553" r:id="rId10"/>
    <p:sldId id="554" r:id="rId11"/>
    <p:sldId id="555" r:id="rId12"/>
    <p:sldId id="559" r:id="rId13"/>
    <p:sldId id="547" r:id="rId14"/>
    <p:sldId id="556" r:id="rId15"/>
    <p:sldId id="557" r:id="rId16"/>
    <p:sldId id="558" r:id="rId17"/>
    <p:sldId id="560" r:id="rId18"/>
    <p:sldId id="561" r:id="rId19"/>
    <p:sldId id="562" r:id="rId20"/>
    <p:sldId id="563" r:id="rId21"/>
    <p:sldId id="565" r:id="rId22"/>
    <p:sldId id="564" r:id="rId23"/>
    <p:sldId id="566" r:id="rId24"/>
    <p:sldId id="567" r:id="rId25"/>
    <p:sldId id="568" r:id="rId26"/>
    <p:sldId id="569" r:id="rId27"/>
    <p:sldId id="570" r:id="rId28"/>
    <p:sldId id="571" r:id="rId29"/>
    <p:sldId id="572" r:id="rId30"/>
    <p:sldId id="586" r:id="rId31"/>
    <p:sldId id="587" r:id="rId32"/>
    <p:sldId id="588" r:id="rId33"/>
    <p:sldId id="589" r:id="rId34"/>
    <p:sldId id="573" r:id="rId35"/>
    <p:sldId id="574" r:id="rId36"/>
    <p:sldId id="575" r:id="rId37"/>
    <p:sldId id="576" r:id="rId38"/>
    <p:sldId id="577" r:id="rId39"/>
    <p:sldId id="578" r:id="rId40"/>
    <p:sldId id="579" r:id="rId41"/>
    <p:sldId id="580" r:id="rId42"/>
    <p:sldId id="581" r:id="rId43"/>
    <p:sldId id="582" r:id="rId44"/>
    <p:sldId id="583" r:id="rId45"/>
    <p:sldId id="584" r:id="rId46"/>
    <p:sldId id="585" r:id="rId47"/>
    <p:sldId id="590" r:id="rId48"/>
    <p:sldId id="546" r:id="rId49"/>
    <p:sldId id="366" r:id="rId50"/>
    <p:sldId id="512" r:id="rId51"/>
  </p:sldIdLst>
  <p:sldSz cx="12192000" cy="6858000"/>
  <p:notesSz cx="6858000" cy="9144000"/>
  <p:defaultTextStyle>
    <a:defPPr>
      <a:defRPr lang="es-ES_trad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driana Diaz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99FF"/>
    <a:srgbClr val="FF9966"/>
    <a:srgbClr val="FF99FF"/>
    <a:srgbClr val="FF66FF"/>
    <a:srgbClr val="FFCCFF"/>
    <a:srgbClr val="00FFFF"/>
    <a:srgbClr val="FFFF99"/>
    <a:srgbClr val="006666"/>
    <a:srgbClr val="141C35"/>
    <a:srgbClr val="141C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Sin estilo, cuadrícula de la tab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CF1AB2-1976-4502-BF36-3FF5EA218861}" styleName="Estilo medio 4 - Énfasis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163"/>
    <p:restoredTop sz="95331" autoAdjust="0"/>
  </p:normalViewPr>
  <p:slideViewPr>
    <p:cSldViewPr snapToGrid="0" snapToObjects="1">
      <p:cViewPr varScale="1">
        <p:scale>
          <a:sx n="112" d="100"/>
          <a:sy n="112" d="100"/>
        </p:scale>
        <p:origin x="714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commentAuthors" Target="commentAuthors.xml"/><Relationship Id="rId58" Type="http://schemas.microsoft.com/office/2016/11/relationships/changesInfo" Target="changesInfos/changesInfo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braham Camilo Montes" userId="c19b4392de3998a8" providerId="LiveId" clId="{63F83CC2-BB50-4908-9FF2-1CEFDD5F8E0E}"/>
    <pc:docChg chg="modSld">
      <pc:chgData name="Abraham Camilo Montes" userId="c19b4392de3998a8" providerId="LiveId" clId="{63F83CC2-BB50-4908-9FF2-1CEFDD5F8E0E}" dt="2022-03-31T18:15:16.152" v="11" actId="20577"/>
      <pc:docMkLst>
        <pc:docMk/>
      </pc:docMkLst>
      <pc:sldChg chg="modSp mod">
        <pc:chgData name="Abraham Camilo Montes" userId="c19b4392de3998a8" providerId="LiveId" clId="{63F83CC2-BB50-4908-9FF2-1CEFDD5F8E0E}" dt="2022-03-31T18:15:16.152" v="11" actId="20577"/>
        <pc:sldMkLst>
          <pc:docMk/>
          <pc:sldMk cId="4245810912" sldId="546"/>
        </pc:sldMkLst>
        <pc:spChg chg="mod">
          <ac:chgData name="Abraham Camilo Montes" userId="c19b4392de3998a8" providerId="LiveId" clId="{63F83CC2-BB50-4908-9FF2-1CEFDD5F8E0E}" dt="2022-03-31T18:15:16.152" v="11" actId="20577"/>
          <ac:spMkLst>
            <pc:docMk/>
            <pc:sldMk cId="4245810912" sldId="546"/>
            <ac:spMk id="2" creationId="{1F94A908-0346-476D-BDF0-C9C0F04EBFDA}"/>
          </ac:spMkLst>
        </pc:spChg>
        <pc:spChg chg="mod">
          <ac:chgData name="Abraham Camilo Montes" userId="c19b4392de3998a8" providerId="LiveId" clId="{63F83CC2-BB50-4908-9FF2-1CEFDD5F8E0E}" dt="2022-03-31T18:14:34.142" v="0" actId="20577"/>
          <ac:spMkLst>
            <pc:docMk/>
            <pc:sldMk cId="4245810912" sldId="546"/>
            <ac:spMk id="31" creationId="{00000000-0000-0000-0000-000000000000}"/>
          </ac:spMkLst>
        </pc:spChg>
      </pc:sldChg>
    </pc:docChg>
  </pc:docChgLst>
  <pc:docChgLst>
    <pc:chgData name="Abraham Camilo Montes" userId="c19b4392de3998a8" providerId="LiveId" clId="{BF09873D-660F-433F-A0AA-16972949D7E3}"/>
    <pc:docChg chg="undo custSel addSld modSld">
      <pc:chgData name="Abraham Camilo Montes" userId="c19b4392de3998a8" providerId="LiveId" clId="{BF09873D-660F-433F-A0AA-16972949D7E3}" dt="2021-10-14T21:08:29.470" v="1393" actId="478"/>
      <pc:docMkLst>
        <pc:docMk/>
      </pc:docMkLst>
      <pc:sldChg chg="modSp">
        <pc:chgData name="Abraham Camilo Montes" userId="c19b4392de3998a8" providerId="LiveId" clId="{BF09873D-660F-433F-A0AA-16972949D7E3}" dt="2021-10-14T18:33:54.104" v="657" actId="20577"/>
        <pc:sldMkLst>
          <pc:docMk/>
          <pc:sldMk cId="3567719172" sldId="323"/>
        </pc:sldMkLst>
        <pc:spChg chg="mod">
          <ac:chgData name="Abraham Camilo Montes" userId="c19b4392de3998a8" providerId="LiveId" clId="{BF09873D-660F-433F-A0AA-16972949D7E3}" dt="2021-10-14T18:33:54.104" v="657" actId="20577"/>
          <ac:spMkLst>
            <pc:docMk/>
            <pc:sldMk cId="3567719172" sldId="323"/>
            <ac:spMk id="5" creationId="{00000000-0000-0000-0000-000000000000}"/>
          </ac:spMkLst>
        </pc:spChg>
      </pc:sldChg>
      <pc:sldChg chg="modSp mod">
        <pc:chgData name="Abraham Camilo Montes" userId="c19b4392de3998a8" providerId="LiveId" clId="{BF09873D-660F-433F-A0AA-16972949D7E3}" dt="2021-10-14T18:07:16.838" v="395" actId="20577"/>
        <pc:sldMkLst>
          <pc:docMk/>
          <pc:sldMk cId="2531492342" sldId="366"/>
        </pc:sldMkLst>
        <pc:spChg chg="mod">
          <ac:chgData name="Abraham Camilo Montes" userId="c19b4392de3998a8" providerId="LiveId" clId="{BF09873D-660F-433F-A0AA-16972949D7E3}" dt="2021-10-14T18:07:16.838" v="395" actId="20577"/>
          <ac:spMkLst>
            <pc:docMk/>
            <pc:sldMk cId="2531492342" sldId="366"/>
            <ac:spMk id="5" creationId="{00000000-0000-0000-0000-000000000000}"/>
          </ac:spMkLst>
        </pc:spChg>
      </pc:sldChg>
      <pc:sldChg chg="addSp delSp modSp mod">
        <pc:chgData name="Abraham Camilo Montes" userId="c19b4392de3998a8" providerId="LiveId" clId="{BF09873D-660F-433F-A0AA-16972949D7E3}" dt="2021-10-14T21:07:09.608" v="1361" actId="478"/>
        <pc:sldMkLst>
          <pc:docMk/>
          <pc:sldMk cId="328592097" sldId="445"/>
        </pc:sldMkLst>
        <pc:spChg chg="mod">
          <ac:chgData name="Abraham Camilo Montes" userId="c19b4392de3998a8" providerId="LiveId" clId="{BF09873D-660F-433F-A0AA-16972949D7E3}" dt="2021-10-14T18:16:00.905" v="650" actId="1076"/>
          <ac:spMkLst>
            <pc:docMk/>
            <pc:sldMk cId="328592097" sldId="445"/>
            <ac:spMk id="6" creationId="{00000000-0000-0000-0000-000000000000}"/>
          </ac:spMkLst>
        </pc:spChg>
        <pc:inkChg chg="add del">
          <ac:chgData name="Abraham Camilo Montes" userId="c19b4392de3998a8" providerId="LiveId" clId="{BF09873D-660F-433F-A0AA-16972949D7E3}" dt="2021-10-14T21:07:09.608" v="1361" actId="478"/>
          <ac:inkMkLst>
            <pc:docMk/>
            <pc:sldMk cId="328592097" sldId="445"/>
            <ac:inkMk id="2" creationId="{010DE438-B6D2-406B-A042-2BFF16FC35E3}"/>
          </ac:inkMkLst>
        </pc:inkChg>
      </pc:sldChg>
      <pc:sldChg chg="addSp delSp mod">
        <pc:chgData name="Abraham Camilo Montes" userId="c19b4392de3998a8" providerId="LiveId" clId="{BF09873D-660F-433F-A0AA-16972949D7E3}" dt="2021-10-14T21:07:14.640" v="1363" actId="478"/>
        <pc:sldMkLst>
          <pc:docMk/>
          <pc:sldMk cId="1958761002" sldId="477"/>
        </pc:sldMkLst>
        <pc:inkChg chg="add del">
          <ac:chgData name="Abraham Camilo Montes" userId="c19b4392de3998a8" providerId="LiveId" clId="{BF09873D-660F-433F-A0AA-16972949D7E3}" dt="2021-10-14T21:07:14.640" v="1363" actId="478"/>
          <ac:inkMkLst>
            <pc:docMk/>
            <pc:sldMk cId="1958761002" sldId="477"/>
            <ac:inkMk id="2" creationId="{5CD9E649-0EBE-412A-8F41-4BC78BBA1C25}"/>
          </ac:inkMkLst>
        </pc:inkChg>
      </pc:sldChg>
      <pc:sldChg chg="addSp modSp mod">
        <pc:chgData name="Abraham Camilo Montes" userId="c19b4392de3998a8" providerId="LiveId" clId="{BF09873D-660F-433F-A0AA-16972949D7E3}" dt="2021-10-14T18:51:30.560" v="1359" actId="1076"/>
        <pc:sldMkLst>
          <pc:docMk/>
          <pc:sldMk cId="4245810912" sldId="546"/>
        </pc:sldMkLst>
        <pc:spChg chg="add mod">
          <ac:chgData name="Abraham Camilo Montes" userId="c19b4392de3998a8" providerId="LiveId" clId="{BF09873D-660F-433F-A0AA-16972949D7E3}" dt="2021-10-14T18:51:30.560" v="1359" actId="1076"/>
          <ac:spMkLst>
            <pc:docMk/>
            <pc:sldMk cId="4245810912" sldId="546"/>
            <ac:spMk id="2" creationId="{1F94A908-0346-476D-BDF0-C9C0F04EBFDA}"/>
          </ac:spMkLst>
        </pc:spChg>
        <pc:spChg chg="mod">
          <ac:chgData name="Abraham Camilo Montes" userId="c19b4392de3998a8" providerId="LiveId" clId="{BF09873D-660F-433F-A0AA-16972949D7E3}" dt="2021-10-14T18:48:58.320" v="1269" actId="1076"/>
          <ac:spMkLst>
            <pc:docMk/>
            <pc:sldMk cId="4245810912" sldId="546"/>
            <ac:spMk id="118" creationId="{00000000-0000-0000-0000-000000000000}"/>
          </ac:spMkLst>
        </pc:spChg>
      </pc:sldChg>
      <pc:sldChg chg="addSp delSp mod">
        <pc:chgData name="Abraham Camilo Montes" userId="c19b4392de3998a8" providerId="LiveId" clId="{BF09873D-660F-433F-A0AA-16972949D7E3}" dt="2021-10-14T21:07:43.520" v="1373" actId="478"/>
        <pc:sldMkLst>
          <pc:docMk/>
          <pc:sldMk cId="3788832868" sldId="547"/>
        </pc:sldMkLst>
        <pc:inkChg chg="add del">
          <ac:chgData name="Abraham Camilo Montes" userId="c19b4392de3998a8" providerId="LiveId" clId="{BF09873D-660F-433F-A0AA-16972949D7E3}" dt="2021-10-14T21:07:43.520" v="1373" actId="478"/>
          <ac:inkMkLst>
            <pc:docMk/>
            <pc:sldMk cId="3788832868" sldId="547"/>
            <ac:inkMk id="2" creationId="{6AEFBA80-9FA3-4E23-84D2-2FF0B22DB026}"/>
          </ac:inkMkLst>
        </pc:inkChg>
      </pc:sldChg>
      <pc:sldChg chg="addSp delSp mod">
        <pc:chgData name="Abraham Camilo Montes" userId="c19b4392de3998a8" providerId="LiveId" clId="{BF09873D-660F-433F-A0AA-16972949D7E3}" dt="2021-10-14T21:07:16.326" v="1364" actId="478"/>
        <pc:sldMkLst>
          <pc:docMk/>
          <pc:sldMk cId="4127255763" sldId="548"/>
        </pc:sldMkLst>
        <pc:inkChg chg="add del">
          <ac:chgData name="Abraham Camilo Montes" userId="c19b4392de3998a8" providerId="LiveId" clId="{BF09873D-660F-433F-A0AA-16972949D7E3}" dt="2021-10-14T21:07:16.326" v="1364" actId="478"/>
          <ac:inkMkLst>
            <pc:docMk/>
            <pc:sldMk cId="4127255763" sldId="548"/>
            <ac:inkMk id="2" creationId="{AD3CF751-A9EB-4C60-9C19-E637335ED4F3}"/>
          </ac:inkMkLst>
        </pc:inkChg>
      </pc:sldChg>
      <pc:sldChg chg="addSp modSp modAnim">
        <pc:chgData name="Abraham Camilo Montes" userId="c19b4392de3998a8" providerId="LiveId" clId="{BF09873D-660F-433F-A0AA-16972949D7E3}" dt="2021-10-14T21:07:19.385" v="1366" actId="6549"/>
        <pc:sldMkLst>
          <pc:docMk/>
          <pc:sldMk cId="3164133060" sldId="549"/>
        </pc:sldMkLst>
        <pc:spChg chg="mod">
          <ac:chgData name="Abraham Camilo Montes" userId="c19b4392de3998a8" providerId="LiveId" clId="{BF09873D-660F-433F-A0AA-16972949D7E3}" dt="2021-10-14T21:07:18.119" v="1365" actId="6549"/>
          <ac:spMkLst>
            <pc:docMk/>
            <pc:sldMk cId="3164133060" sldId="549"/>
            <ac:spMk id="5" creationId="{00000000-0000-0000-0000-000000000000}"/>
          </ac:spMkLst>
        </pc:spChg>
        <pc:inkChg chg="add">
          <ac:chgData name="Abraham Camilo Montes" userId="c19b4392de3998a8" providerId="LiveId" clId="{BF09873D-660F-433F-A0AA-16972949D7E3}" dt="2021-10-14T20:32:22.848" v="1360"/>
          <ac:inkMkLst>
            <pc:docMk/>
            <pc:sldMk cId="3164133060" sldId="549"/>
            <ac:inkMk id="2" creationId="{3B6B8728-9938-4993-94D3-76462810F633}"/>
          </ac:inkMkLst>
        </pc:inkChg>
      </pc:sldChg>
      <pc:sldChg chg="addSp delSp mod">
        <pc:chgData name="Abraham Camilo Montes" userId="c19b4392de3998a8" providerId="LiveId" clId="{BF09873D-660F-433F-A0AA-16972949D7E3}" dt="2021-10-14T21:07:28.060" v="1367" actId="478"/>
        <pc:sldMkLst>
          <pc:docMk/>
          <pc:sldMk cId="2812293445" sldId="551"/>
        </pc:sldMkLst>
        <pc:inkChg chg="add del">
          <ac:chgData name="Abraham Camilo Montes" userId="c19b4392de3998a8" providerId="LiveId" clId="{BF09873D-660F-433F-A0AA-16972949D7E3}" dt="2021-10-14T21:07:28.060" v="1367" actId="478"/>
          <ac:inkMkLst>
            <pc:docMk/>
            <pc:sldMk cId="2812293445" sldId="551"/>
            <ac:inkMk id="6" creationId="{07851561-3003-4034-B473-B06B4C095965}"/>
          </ac:inkMkLst>
        </pc:inkChg>
      </pc:sldChg>
      <pc:sldChg chg="addSp delSp mod">
        <pc:chgData name="Abraham Camilo Montes" userId="c19b4392de3998a8" providerId="LiveId" clId="{BF09873D-660F-433F-A0AA-16972949D7E3}" dt="2021-10-14T21:07:30.398" v="1368" actId="478"/>
        <pc:sldMkLst>
          <pc:docMk/>
          <pc:sldMk cId="1181057497" sldId="552"/>
        </pc:sldMkLst>
        <pc:inkChg chg="add del">
          <ac:chgData name="Abraham Camilo Montes" userId="c19b4392de3998a8" providerId="LiveId" clId="{BF09873D-660F-433F-A0AA-16972949D7E3}" dt="2021-10-14T21:07:30.398" v="1368" actId="478"/>
          <ac:inkMkLst>
            <pc:docMk/>
            <pc:sldMk cId="1181057497" sldId="552"/>
            <ac:inkMk id="3" creationId="{0F8A009C-2F95-4EB6-9E52-95A9032C2A85}"/>
          </ac:inkMkLst>
        </pc:inkChg>
      </pc:sldChg>
      <pc:sldChg chg="addSp delSp mod">
        <pc:chgData name="Abraham Camilo Montes" userId="c19b4392de3998a8" providerId="LiveId" clId="{BF09873D-660F-433F-A0AA-16972949D7E3}" dt="2021-10-14T21:07:32.709" v="1369" actId="478"/>
        <pc:sldMkLst>
          <pc:docMk/>
          <pc:sldMk cId="2439084515" sldId="553"/>
        </pc:sldMkLst>
        <pc:inkChg chg="add del">
          <ac:chgData name="Abraham Camilo Montes" userId="c19b4392de3998a8" providerId="LiveId" clId="{BF09873D-660F-433F-A0AA-16972949D7E3}" dt="2021-10-14T21:07:32.709" v="1369" actId="478"/>
          <ac:inkMkLst>
            <pc:docMk/>
            <pc:sldMk cId="2439084515" sldId="553"/>
            <ac:inkMk id="3" creationId="{6FE67349-516C-4792-A1B5-0681321B41D3}"/>
          </ac:inkMkLst>
        </pc:inkChg>
      </pc:sldChg>
      <pc:sldChg chg="addSp delSp mod">
        <pc:chgData name="Abraham Camilo Montes" userId="c19b4392de3998a8" providerId="LiveId" clId="{BF09873D-660F-433F-A0AA-16972949D7E3}" dt="2021-10-14T21:07:38.170" v="1371" actId="478"/>
        <pc:sldMkLst>
          <pc:docMk/>
          <pc:sldMk cId="3211242277" sldId="554"/>
        </pc:sldMkLst>
        <pc:inkChg chg="add del">
          <ac:chgData name="Abraham Camilo Montes" userId="c19b4392de3998a8" providerId="LiveId" clId="{BF09873D-660F-433F-A0AA-16972949D7E3}" dt="2021-10-14T21:07:38.170" v="1371" actId="478"/>
          <ac:inkMkLst>
            <pc:docMk/>
            <pc:sldMk cId="3211242277" sldId="554"/>
            <ac:inkMk id="6" creationId="{03C54ECA-BA18-4550-80D3-456264BDD2D4}"/>
          </ac:inkMkLst>
        </pc:inkChg>
      </pc:sldChg>
      <pc:sldChg chg="addSp delSp mod">
        <pc:chgData name="Abraham Camilo Montes" userId="c19b4392de3998a8" providerId="LiveId" clId="{BF09873D-660F-433F-A0AA-16972949D7E3}" dt="2021-10-14T21:07:34.919" v="1370" actId="478"/>
        <pc:sldMkLst>
          <pc:docMk/>
          <pc:sldMk cId="1647853321" sldId="555"/>
        </pc:sldMkLst>
        <pc:inkChg chg="add del">
          <ac:chgData name="Abraham Camilo Montes" userId="c19b4392de3998a8" providerId="LiveId" clId="{BF09873D-660F-433F-A0AA-16972949D7E3}" dt="2021-10-14T21:07:34.919" v="1370" actId="478"/>
          <ac:inkMkLst>
            <pc:docMk/>
            <pc:sldMk cId="1647853321" sldId="555"/>
            <ac:inkMk id="6" creationId="{F8DD646E-0DBD-46FE-947D-71D6F341D223}"/>
          </ac:inkMkLst>
        </pc:inkChg>
      </pc:sldChg>
      <pc:sldChg chg="addSp delSp mod">
        <pc:chgData name="Abraham Camilo Montes" userId="c19b4392de3998a8" providerId="LiveId" clId="{BF09873D-660F-433F-A0AA-16972949D7E3}" dt="2021-10-14T21:07:45.428" v="1374" actId="478"/>
        <pc:sldMkLst>
          <pc:docMk/>
          <pc:sldMk cId="644931308" sldId="556"/>
        </pc:sldMkLst>
        <pc:inkChg chg="add del">
          <ac:chgData name="Abraham Camilo Montes" userId="c19b4392de3998a8" providerId="LiveId" clId="{BF09873D-660F-433F-A0AA-16972949D7E3}" dt="2021-10-14T21:07:45.428" v="1374" actId="478"/>
          <ac:inkMkLst>
            <pc:docMk/>
            <pc:sldMk cId="644931308" sldId="556"/>
            <ac:inkMk id="2" creationId="{A0A3073F-4FD7-476A-BAA2-FEB37257EA23}"/>
          </ac:inkMkLst>
        </pc:inkChg>
      </pc:sldChg>
      <pc:sldChg chg="addSp delSp mod">
        <pc:chgData name="Abraham Camilo Montes" userId="c19b4392de3998a8" providerId="LiveId" clId="{BF09873D-660F-433F-A0AA-16972949D7E3}" dt="2021-10-14T21:07:47.991" v="1375" actId="478"/>
        <pc:sldMkLst>
          <pc:docMk/>
          <pc:sldMk cId="3786751663" sldId="557"/>
        </pc:sldMkLst>
        <pc:inkChg chg="add del">
          <ac:chgData name="Abraham Camilo Montes" userId="c19b4392de3998a8" providerId="LiveId" clId="{BF09873D-660F-433F-A0AA-16972949D7E3}" dt="2021-10-14T21:07:47.991" v="1375" actId="478"/>
          <ac:inkMkLst>
            <pc:docMk/>
            <pc:sldMk cId="3786751663" sldId="557"/>
            <ac:inkMk id="2" creationId="{2D79C5C8-BEF9-4848-B5DD-D226526DF9AF}"/>
          </ac:inkMkLst>
        </pc:inkChg>
      </pc:sldChg>
      <pc:sldChg chg="addSp delSp mod">
        <pc:chgData name="Abraham Camilo Montes" userId="c19b4392de3998a8" providerId="LiveId" clId="{BF09873D-660F-433F-A0AA-16972949D7E3}" dt="2021-10-14T21:07:41.718" v="1372" actId="478"/>
        <pc:sldMkLst>
          <pc:docMk/>
          <pc:sldMk cId="606123385" sldId="559"/>
        </pc:sldMkLst>
        <pc:inkChg chg="add del">
          <ac:chgData name="Abraham Camilo Montes" userId="c19b4392de3998a8" providerId="LiveId" clId="{BF09873D-660F-433F-A0AA-16972949D7E3}" dt="2021-10-14T21:07:41.718" v="1372" actId="478"/>
          <ac:inkMkLst>
            <pc:docMk/>
            <pc:sldMk cId="606123385" sldId="559"/>
            <ac:inkMk id="2" creationId="{748A094C-B741-4656-B632-E220B2B51676}"/>
          </ac:inkMkLst>
        </pc:inkChg>
      </pc:sldChg>
      <pc:sldChg chg="addSp delSp mod">
        <pc:chgData name="Abraham Camilo Montes" userId="c19b4392de3998a8" providerId="LiveId" clId="{BF09873D-660F-433F-A0AA-16972949D7E3}" dt="2021-10-14T21:07:51.281" v="1376" actId="478"/>
        <pc:sldMkLst>
          <pc:docMk/>
          <pc:sldMk cId="3776778910" sldId="560"/>
        </pc:sldMkLst>
        <pc:inkChg chg="add del">
          <ac:chgData name="Abraham Camilo Montes" userId="c19b4392de3998a8" providerId="LiveId" clId="{BF09873D-660F-433F-A0AA-16972949D7E3}" dt="2021-10-14T21:07:51.281" v="1376" actId="478"/>
          <ac:inkMkLst>
            <pc:docMk/>
            <pc:sldMk cId="3776778910" sldId="560"/>
            <ac:inkMk id="3" creationId="{DD915D3E-2DBE-478D-B0AB-E0C54AD37C77}"/>
          </ac:inkMkLst>
        </pc:inkChg>
      </pc:sldChg>
      <pc:sldChg chg="addSp delSp mod">
        <pc:chgData name="Abraham Camilo Montes" userId="c19b4392de3998a8" providerId="LiveId" clId="{BF09873D-660F-433F-A0AA-16972949D7E3}" dt="2021-10-14T21:07:53.779" v="1377" actId="478"/>
        <pc:sldMkLst>
          <pc:docMk/>
          <pc:sldMk cId="3098923368" sldId="561"/>
        </pc:sldMkLst>
        <pc:inkChg chg="add del">
          <ac:chgData name="Abraham Camilo Montes" userId="c19b4392de3998a8" providerId="LiveId" clId="{BF09873D-660F-433F-A0AA-16972949D7E3}" dt="2021-10-14T21:07:53.779" v="1377" actId="478"/>
          <ac:inkMkLst>
            <pc:docMk/>
            <pc:sldMk cId="3098923368" sldId="561"/>
            <ac:inkMk id="3" creationId="{9C18A66C-64DD-4FD3-8FBC-EC76E3A50073}"/>
          </ac:inkMkLst>
        </pc:inkChg>
      </pc:sldChg>
      <pc:sldChg chg="addSp delSp mod">
        <pc:chgData name="Abraham Camilo Montes" userId="c19b4392de3998a8" providerId="LiveId" clId="{BF09873D-660F-433F-A0AA-16972949D7E3}" dt="2021-10-14T21:07:56.690" v="1378" actId="478"/>
        <pc:sldMkLst>
          <pc:docMk/>
          <pc:sldMk cId="2127609214" sldId="562"/>
        </pc:sldMkLst>
        <pc:inkChg chg="add del">
          <ac:chgData name="Abraham Camilo Montes" userId="c19b4392de3998a8" providerId="LiveId" clId="{BF09873D-660F-433F-A0AA-16972949D7E3}" dt="2021-10-14T21:07:56.690" v="1378" actId="478"/>
          <ac:inkMkLst>
            <pc:docMk/>
            <pc:sldMk cId="2127609214" sldId="562"/>
            <ac:inkMk id="3" creationId="{17BA58CE-B23B-4596-AAA8-655E85D99D58}"/>
          </ac:inkMkLst>
        </pc:inkChg>
      </pc:sldChg>
      <pc:sldChg chg="addSp delSp mod">
        <pc:chgData name="Abraham Camilo Montes" userId="c19b4392de3998a8" providerId="LiveId" clId="{BF09873D-660F-433F-A0AA-16972949D7E3}" dt="2021-10-14T21:07:58.667" v="1379" actId="478"/>
        <pc:sldMkLst>
          <pc:docMk/>
          <pc:sldMk cId="1550183012" sldId="563"/>
        </pc:sldMkLst>
        <pc:inkChg chg="add del">
          <ac:chgData name="Abraham Camilo Montes" userId="c19b4392de3998a8" providerId="LiveId" clId="{BF09873D-660F-433F-A0AA-16972949D7E3}" dt="2021-10-14T21:07:58.667" v="1379" actId="478"/>
          <ac:inkMkLst>
            <pc:docMk/>
            <pc:sldMk cId="1550183012" sldId="563"/>
            <ac:inkMk id="2" creationId="{0281AECA-129B-4397-B2D2-0893E7955C0E}"/>
          </ac:inkMkLst>
        </pc:inkChg>
      </pc:sldChg>
      <pc:sldChg chg="addSp delSp mod">
        <pc:chgData name="Abraham Camilo Montes" userId="c19b4392de3998a8" providerId="LiveId" clId="{BF09873D-660F-433F-A0AA-16972949D7E3}" dt="2021-10-14T21:08:02.999" v="1381" actId="478"/>
        <pc:sldMkLst>
          <pc:docMk/>
          <pc:sldMk cId="120844939" sldId="564"/>
        </pc:sldMkLst>
        <pc:inkChg chg="add del">
          <ac:chgData name="Abraham Camilo Montes" userId="c19b4392de3998a8" providerId="LiveId" clId="{BF09873D-660F-433F-A0AA-16972949D7E3}" dt="2021-10-14T21:08:02.999" v="1381" actId="478"/>
          <ac:inkMkLst>
            <pc:docMk/>
            <pc:sldMk cId="120844939" sldId="564"/>
            <ac:inkMk id="3" creationId="{E62D73B3-C069-4876-902C-D95013156D45}"/>
          </ac:inkMkLst>
        </pc:inkChg>
      </pc:sldChg>
      <pc:sldChg chg="addSp delSp mod">
        <pc:chgData name="Abraham Camilo Montes" userId="c19b4392de3998a8" providerId="LiveId" clId="{BF09873D-660F-433F-A0AA-16972949D7E3}" dt="2021-10-14T21:08:00.507" v="1380" actId="478"/>
        <pc:sldMkLst>
          <pc:docMk/>
          <pc:sldMk cId="3855945821" sldId="565"/>
        </pc:sldMkLst>
        <pc:inkChg chg="add del">
          <ac:chgData name="Abraham Camilo Montes" userId="c19b4392de3998a8" providerId="LiveId" clId="{BF09873D-660F-433F-A0AA-16972949D7E3}" dt="2021-10-14T21:08:00.507" v="1380" actId="478"/>
          <ac:inkMkLst>
            <pc:docMk/>
            <pc:sldMk cId="3855945821" sldId="565"/>
            <ac:inkMk id="2" creationId="{522ECBA0-3B7D-4D20-9662-64D018547901}"/>
          </ac:inkMkLst>
        </pc:inkChg>
      </pc:sldChg>
      <pc:sldChg chg="addSp delSp mod">
        <pc:chgData name="Abraham Camilo Montes" userId="c19b4392de3998a8" providerId="LiveId" clId="{BF09873D-660F-433F-A0AA-16972949D7E3}" dt="2021-10-14T21:08:05.369" v="1382" actId="478"/>
        <pc:sldMkLst>
          <pc:docMk/>
          <pc:sldMk cId="1794965128" sldId="566"/>
        </pc:sldMkLst>
        <pc:inkChg chg="add del">
          <ac:chgData name="Abraham Camilo Montes" userId="c19b4392de3998a8" providerId="LiveId" clId="{BF09873D-660F-433F-A0AA-16972949D7E3}" dt="2021-10-14T21:08:05.369" v="1382" actId="478"/>
          <ac:inkMkLst>
            <pc:docMk/>
            <pc:sldMk cId="1794965128" sldId="566"/>
            <ac:inkMk id="2" creationId="{44E5B3C3-5FAF-48D0-A038-6AC37FD04941}"/>
          </ac:inkMkLst>
        </pc:inkChg>
      </pc:sldChg>
      <pc:sldChg chg="addSp delSp mod">
        <pc:chgData name="Abraham Camilo Montes" userId="c19b4392de3998a8" providerId="LiveId" clId="{BF09873D-660F-433F-A0AA-16972949D7E3}" dt="2021-10-14T21:08:07.730" v="1383" actId="478"/>
        <pc:sldMkLst>
          <pc:docMk/>
          <pc:sldMk cId="673012710" sldId="567"/>
        </pc:sldMkLst>
        <pc:inkChg chg="add del">
          <ac:chgData name="Abraham Camilo Montes" userId="c19b4392de3998a8" providerId="LiveId" clId="{BF09873D-660F-433F-A0AA-16972949D7E3}" dt="2021-10-14T21:08:07.730" v="1383" actId="478"/>
          <ac:inkMkLst>
            <pc:docMk/>
            <pc:sldMk cId="673012710" sldId="567"/>
            <ac:inkMk id="2" creationId="{87603249-1C03-40C7-A1BF-65F162750E88}"/>
          </ac:inkMkLst>
        </pc:inkChg>
      </pc:sldChg>
      <pc:sldChg chg="addSp delSp mod">
        <pc:chgData name="Abraham Camilo Montes" userId="c19b4392de3998a8" providerId="LiveId" clId="{BF09873D-660F-433F-A0AA-16972949D7E3}" dt="2021-10-14T21:08:09.287" v="1384" actId="478"/>
        <pc:sldMkLst>
          <pc:docMk/>
          <pc:sldMk cId="2341285500" sldId="568"/>
        </pc:sldMkLst>
        <pc:inkChg chg="add del">
          <ac:chgData name="Abraham Camilo Montes" userId="c19b4392de3998a8" providerId="LiveId" clId="{BF09873D-660F-433F-A0AA-16972949D7E3}" dt="2021-10-14T21:08:09.287" v="1384" actId="478"/>
          <ac:inkMkLst>
            <pc:docMk/>
            <pc:sldMk cId="2341285500" sldId="568"/>
            <ac:inkMk id="2" creationId="{AD4F7743-0690-43E8-9453-42EEC4C7130E}"/>
          </ac:inkMkLst>
        </pc:inkChg>
      </pc:sldChg>
      <pc:sldChg chg="addSp delSp mod">
        <pc:chgData name="Abraham Camilo Montes" userId="c19b4392de3998a8" providerId="LiveId" clId="{BF09873D-660F-433F-A0AA-16972949D7E3}" dt="2021-10-14T21:08:10.868" v="1385" actId="478"/>
        <pc:sldMkLst>
          <pc:docMk/>
          <pc:sldMk cId="1682034013" sldId="569"/>
        </pc:sldMkLst>
        <pc:inkChg chg="add del">
          <ac:chgData name="Abraham Camilo Montes" userId="c19b4392de3998a8" providerId="LiveId" clId="{BF09873D-660F-433F-A0AA-16972949D7E3}" dt="2021-10-14T21:08:10.868" v="1385" actId="478"/>
          <ac:inkMkLst>
            <pc:docMk/>
            <pc:sldMk cId="1682034013" sldId="569"/>
            <ac:inkMk id="2" creationId="{7E3645F3-F978-4793-9969-F20547FD8016}"/>
          </ac:inkMkLst>
        </pc:inkChg>
      </pc:sldChg>
      <pc:sldChg chg="addSp delSp mod">
        <pc:chgData name="Abraham Camilo Montes" userId="c19b4392de3998a8" providerId="LiveId" clId="{BF09873D-660F-433F-A0AA-16972949D7E3}" dt="2021-10-14T21:08:14.071" v="1386" actId="478"/>
        <pc:sldMkLst>
          <pc:docMk/>
          <pc:sldMk cId="60654111" sldId="570"/>
        </pc:sldMkLst>
        <pc:inkChg chg="add del">
          <ac:chgData name="Abraham Camilo Montes" userId="c19b4392de3998a8" providerId="LiveId" clId="{BF09873D-660F-433F-A0AA-16972949D7E3}" dt="2021-10-14T21:08:14.071" v="1386" actId="478"/>
          <ac:inkMkLst>
            <pc:docMk/>
            <pc:sldMk cId="60654111" sldId="570"/>
            <ac:inkMk id="2" creationId="{FC2E4EFF-F79D-48E8-896D-23B07C4F91EE}"/>
          </ac:inkMkLst>
        </pc:inkChg>
      </pc:sldChg>
      <pc:sldChg chg="addSp delSp mod">
        <pc:chgData name="Abraham Camilo Montes" userId="c19b4392de3998a8" providerId="LiveId" clId="{BF09873D-660F-433F-A0AA-16972949D7E3}" dt="2021-10-14T21:08:16.248" v="1387" actId="478"/>
        <pc:sldMkLst>
          <pc:docMk/>
          <pc:sldMk cId="4061532528" sldId="571"/>
        </pc:sldMkLst>
        <pc:inkChg chg="add del">
          <ac:chgData name="Abraham Camilo Montes" userId="c19b4392de3998a8" providerId="LiveId" clId="{BF09873D-660F-433F-A0AA-16972949D7E3}" dt="2021-10-14T21:08:16.248" v="1387" actId="478"/>
          <ac:inkMkLst>
            <pc:docMk/>
            <pc:sldMk cId="4061532528" sldId="571"/>
            <ac:inkMk id="10" creationId="{BF9A87FF-729F-44BE-AD5F-5D910346F035}"/>
          </ac:inkMkLst>
        </pc:inkChg>
      </pc:sldChg>
      <pc:sldChg chg="addSp delSp mod">
        <pc:chgData name="Abraham Camilo Montes" userId="c19b4392de3998a8" providerId="LiveId" clId="{BF09873D-660F-433F-A0AA-16972949D7E3}" dt="2021-10-14T21:08:18.439" v="1388" actId="478"/>
        <pc:sldMkLst>
          <pc:docMk/>
          <pc:sldMk cId="2359860802" sldId="572"/>
        </pc:sldMkLst>
        <pc:inkChg chg="add del">
          <ac:chgData name="Abraham Camilo Montes" userId="c19b4392de3998a8" providerId="LiveId" clId="{BF09873D-660F-433F-A0AA-16972949D7E3}" dt="2021-10-14T21:08:18.439" v="1388" actId="478"/>
          <ac:inkMkLst>
            <pc:docMk/>
            <pc:sldMk cId="2359860802" sldId="572"/>
            <ac:inkMk id="3" creationId="{FA27C2B0-6C58-4970-A22B-59A9DEA13C38}"/>
          </ac:inkMkLst>
        </pc:inkChg>
      </pc:sldChg>
      <pc:sldChg chg="addSp delSp mod">
        <pc:chgData name="Abraham Camilo Montes" userId="c19b4392de3998a8" providerId="LiveId" clId="{BF09873D-660F-433F-A0AA-16972949D7E3}" dt="2021-10-14T21:08:29.470" v="1393" actId="478"/>
        <pc:sldMkLst>
          <pc:docMk/>
          <pc:sldMk cId="1025351030" sldId="573"/>
        </pc:sldMkLst>
        <pc:inkChg chg="add del">
          <ac:chgData name="Abraham Camilo Montes" userId="c19b4392de3998a8" providerId="LiveId" clId="{BF09873D-660F-433F-A0AA-16972949D7E3}" dt="2021-10-14T21:08:29.470" v="1393" actId="478"/>
          <ac:inkMkLst>
            <pc:docMk/>
            <pc:sldMk cId="1025351030" sldId="573"/>
            <ac:inkMk id="3" creationId="{BBA31854-472C-4876-81FD-BA4A9BF2B047}"/>
          </ac:inkMkLst>
        </pc:inkChg>
      </pc:sldChg>
      <pc:sldChg chg="addSp delSp mod">
        <pc:chgData name="Abraham Camilo Montes" userId="c19b4392de3998a8" providerId="LiveId" clId="{BF09873D-660F-433F-A0AA-16972949D7E3}" dt="2021-10-14T21:08:20.728" v="1389" actId="478"/>
        <pc:sldMkLst>
          <pc:docMk/>
          <pc:sldMk cId="2118681410" sldId="586"/>
        </pc:sldMkLst>
        <pc:inkChg chg="add del">
          <ac:chgData name="Abraham Camilo Montes" userId="c19b4392de3998a8" providerId="LiveId" clId="{BF09873D-660F-433F-A0AA-16972949D7E3}" dt="2021-10-14T21:08:20.728" v="1389" actId="478"/>
          <ac:inkMkLst>
            <pc:docMk/>
            <pc:sldMk cId="2118681410" sldId="586"/>
            <ac:inkMk id="2" creationId="{542D0FDC-FD32-49B8-9A15-1BDD92D6176F}"/>
          </ac:inkMkLst>
        </pc:inkChg>
      </pc:sldChg>
      <pc:sldChg chg="addSp delSp mod">
        <pc:chgData name="Abraham Camilo Montes" userId="c19b4392de3998a8" providerId="LiveId" clId="{BF09873D-660F-433F-A0AA-16972949D7E3}" dt="2021-10-14T21:08:22.647" v="1390" actId="478"/>
        <pc:sldMkLst>
          <pc:docMk/>
          <pc:sldMk cId="883675633" sldId="587"/>
        </pc:sldMkLst>
        <pc:inkChg chg="add del">
          <ac:chgData name="Abraham Camilo Montes" userId="c19b4392de3998a8" providerId="LiveId" clId="{BF09873D-660F-433F-A0AA-16972949D7E3}" dt="2021-10-14T21:08:22.647" v="1390" actId="478"/>
          <ac:inkMkLst>
            <pc:docMk/>
            <pc:sldMk cId="883675633" sldId="587"/>
            <ac:inkMk id="2" creationId="{BBC42822-9D63-401F-9DF9-E4B42CCF7594}"/>
          </ac:inkMkLst>
        </pc:inkChg>
      </pc:sldChg>
      <pc:sldChg chg="addSp delSp mod">
        <pc:chgData name="Abraham Camilo Montes" userId="c19b4392de3998a8" providerId="LiveId" clId="{BF09873D-660F-433F-A0AA-16972949D7E3}" dt="2021-10-14T21:08:25.079" v="1391" actId="478"/>
        <pc:sldMkLst>
          <pc:docMk/>
          <pc:sldMk cId="2706347959" sldId="588"/>
        </pc:sldMkLst>
        <pc:inkChg chg="add del">
          <ac:chgData name="Abraham Camilo Montes" userId="c19b4392de3998a8" providerId="LiveId" clId="{BF09873D-660F-433F-A0AA-16972949D7E3}" dt="2021-10-14T21:08:25.079" v="1391" actId="478"/>
          <ac:inkMkLst>
            <pc:docMk/>
            <pc:sldMk cId="2706347959" sldId="588"/>
            <ac:inkMk id="2" creationId="{57B666C0-F017-4FDB-B761-2606F552FDA9}"/>
          </ac:inkMkLst>
        </pc:inkChg>
      </pc:sldChg>
      <pc:sldChg chg="addSp delSp mod">
        <pc:chgData name="Abraham Camilo Montes" userId="c19b4392de3998a8" providerId="LiveId" clId="{BF09873D-660F-433F-A0AA-16972949D7E3}" dt="2021-10-14T21:08:27.199" v="1392" actId="478"/>
        <pc:sldMkLst>
          <pc:docMk/>
          <pc:sldMk cId="720691449" sldId="589"/>
        </pc:sldMkLst>
        <pc:inkChg chg="add del">
          <ac:chgData name="Abraham Camilo Montes" userId="c19b4392de3998a8" providerId="LiveId" clId="{BF09873D-660F-433F-A0AA-16972949D7E3}" dt="2021-10-14T21:08:27.199" v="1392" actId="478"/>
          <ac:inkMkLst>
            <pc:docMk/>
            <pc:sldMk cId="720691449" sldId="589"/>
            <ac:inkMk id="2" creationId="{B2ABF7B4-83E9-4503-9136-D62249EF1764}"/>
          </ac:inkMkLst>
        </pc:inkChg>
      </pc:sldChg>
      <pc:sldChg chg="addSp delSp modSp add mod modAnim">
        <pc:chgData name="Abraham Camilo Montes" userId="c19b4392de3998a8" providerId="LiveId" clId="{BF09873D-660F-433F-A0AA-16972949D7E3}" dt="2021-10-14T21:07:12.149" v="1362" actId="478"/>
        <pc:sldMkLst>
          <pc:docMk/>
          <pc:sldMk cId="2851072306" sldId="591"/>
        </pc:sldMkLst>
        <pc:spChg chg="del">
          <ac:chgData name="Abraham Camilo Montes" userId="c19b4392de3998a8" providerId="LiveId" clId="{BF09873D-660F-433F-A0AA-16972949D7E3}" dt="2021-10-14T18:00:11.187" v="1" actId="478"/>
          <ac:spMkLst>
            <pc:docMk/>
            <pc:sldMk cId="2851072306" sldId="591"/>
            <ac:spMk id="5" creationId="{00000000-0000-0000-0000-000000000000}"/>
          </ac:spMkLst>
        </pc:spChg>
        <pc:spChg chg="add mod">
          <ac:chgData name="Abraham Camilo Montes" userId="c19b4392de3998a8" providerId="LiveId" clId="{BF09873D-660F-433F-A0AA-16972949D7E3}" dt="2021-10-14T18:06:38.829" v="288" actId="113"/>
          <ac:spMkLst>
            <pc:docMk/>
            <pc:sldMk cId="2851072306" sldId="591"/>
            <ac:spMk id="6" creationId="{B23A11D9-BEBB-4782-AA58-AC32BE22AE21}"/>
          </ac:spMkLst>
        </pc:spChg>
        <pc:spChg chg="add mod">
          <ac:chgData name="Abraham Camilo Montes" userId="c19b4392de3998a8" providerId="LiveId" clId="{BF09873D-660F-433F-A0AA-16972949D7E3}" dt="2021-10-14T18:04:01.241" v="255" actId="1076"/>
          <ac:spMkLst>
            <pc:docMk/>
            <pc:sldMk cId="2851072306" sldId="591"/>
            <ac:spMk id="7" creationId="{0E7ED78E-B792-4C4F-A676-1363329F0B9A}"/>
          </ac:spMkLst>
        </pc:spChg>
        <pc:spChg chg="add mod">
          <ac:chgData name="Abraham Camilo Montes" userId="c19b4392de3998a8" providerId="LiveId" clId="{BF09873D-660F-433F-A0AA-16972949D7E3}" dt="2021-10-14T18:06:14.222" v="284" actId="1076"/>
          <ac:spMkLst>
            <pc:docMk/>
            <pc:sldMk cId="2851072306" sldId="591"/>
            <ac:spMk id="12" creationId="{9B358246-125B-43EB-9B63-167C3EE173EA}"/>
          </ac:spMkLst>
        </pc:spChg>
        <pc:spChg chg="add mod">
          <ac:chgData name="Abraham Camilo Montes" userId="c19b4392de3998a8" providerId="LiveId" clId="{BF09873D-660F-433F-A0AA-16972949D7E3}" dt="2021-10-14T18:09:40.228" v="599" actId="1076"/>
          <ac:spMkLst>
            <pc:docMk/>
            <pc:sldMk cId="2851072306" sldId="591"/>
            <ac:spMk id="13" creationId="{A7EE2EE1-F2E0-4CDF-80E6-F79D6C333084}"/>
          </ac:spMkLst>
        </pc:spChg>
        <pc:spChg chg="add mod">
          <ac:chgData name="Abraham Camilo Montes" userId="c19b4392de3998a8" providerId="LiveId" clId="{BF09873D-660F-433F-A0AA-16972949D7E3}" dt="2021-10-14T18:09:47.975" v="600" actId="571"/>
          <ac:spMkLst>
            <pc:docMk/>
            <pc:sldMk cId="2851072306" sldId="591"/>
            <ac:spMk id="15" creationId="{5C222552-D950-4B98-9C39-41C2DFBC770A}"/>
          </ac:spMkLst>
        </pc:spChg>
        <pc:spChg chg="mod">
          <ac:chgData name="Abraham Camilo Montes" userId="c19b4392de3998a8" providerId="LiveId" clId="{BF09873D-660F-433F-A0AA-16972949D7E3}" dt="2021-10-14T18:10:24.886" v="605" actId="1076"/>
          <ac:spMkLst>
            <pc:docMk/>
            <pc:sldMk cId="2851072306" sldId="591"/>
            <ac:spMk id="31" creationId="{00000000-0000-0000-0000-000000000000}"/>
          </ac:spMkLst>
        </pc:spChg>
        <pc:picChg chg="add mod">
          <ac:chgData name="Abraham Camilo Montes" userId="c19b4392de3998a8" providerId="LiveId" clId="{BF09873D-660F-433F-A0AA-16972949D7E3}" dt="2021-10-14T18:07:46.365" v="398" actId="1076"/>
          <ac:picMkLst>
            <pc:docMk/>
            <pc:sldMk cId="2851072306" sldId="591"/>
            <ac:picMk id="3" creationId="{84990B32-4AD4-4C51-A308-45B62E561FF3}"/>
          </ac:picMkLst>
        </pc:picChg>
        <pc:picChg chg="add mod">
          <ac:chgData name="Abraham Camilo Montes" userId="c19b4392de3998a8" providerId="LiveId" clId="{BF09873D-660F-433F-A0AA-16972949D7E3}" dt="2021-10-14T18:05:17.143" v="259" actId="1076"/>
          <ac:picMkLst>
            <pc:docMk/>
            <pc:sldMk cId="2851072306" sldId="591"/>
            <ac:picMk id="9" creationId="{811CD0C6-6BD9-4246-9B3D-676880EEE0CD}"/>
          </ac:picMkLst>
        </pc:picChg>
        <pc:picChg chg="add mod">
          <ac:chgData name="Abraham Camilo Montes" userId="c19b4392de3998a8" providerId="LiveId" clId="{BF09873D-660F-433F-A0AA-16972949D7E3}" dt="2021-10-14T18:06:14.222" v="284" actId="1076"/>
          <ac:picMkLst>
            <pc:docMk/>
            <pc:sldMk cId="2851072306" sldId="591"/>
            <ac:picMk id="11" creationId="{7797A3FE-D3B3-4A70-8C2D-CF2A9486E9B6}"/>
          </ac:picMkLst>
        </pc:picChg>
        <pc:inkChg chg="add del">
          <ac:chgData name="Abraham Camilo Montes" userId="c19b4392de3998a8" providerId="LiveId" clId="{BF09873D-660F-433F-A0AA-16972949D7E3}" dt="2021-10-14T21:07:12.149" v="1362" actId="478"/>
          <ac:inkMkLst>
            <pc:docMk/>
            <pc:sldMk cId="2851072306" sldId="591"/>
            <ac:inkMk id="2" creationId="{D58BAB1D-0621-4F04-AA5B-E8FC5416A27A}"/>
          </ac:inkMkLst>
        </pc:ink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Hoja1!$B$1</c:f>
              <c:strCache>
                <c:ptCount val="1"/>
                <c:pt idx="0">
                  <c:v>Serie 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Hoja1!$A$2:$A$39</c:f>
              <c:numCache>
                <c:formatCode>General</c:formatCode>
                <c:ptCount val="38"/>
                <c:pt idx="0">
                  <c:v>0</c:v>
                </c:pt>
                <c:pt idx="1">
                  <c:v>0</c:v>
                </c:pt>
                <c:pt idx="2">
                  <c:v>1</c:v>
                </c:pt>
                <c:pt idx="3">
                  <c:v>2</c:v>
                </c:pt>
                <c:pt idx="4">
                  <c:v>3</c:v>
                </c:pt>
                <c:pt idx="5">
                  <c:v>4</c:v>
                </c:pt>
                <c:pt idx="6">
                  <c:v>5</c:v>
                </c:pt>
                <c:pt idx="7">
                  <c:v>6</c:v>
                </c:pt>
                <c:pt idx="8">
                  <c:v>7</c:v>
                </c:pt>
                <c:pt idx="9">
                  <c:v>8</c:v>
                </c:pt>
                <c:pt idx="10">
                  <c:v>9</c:v>
                </c:pt>
                <c:pt idx="11">
                  <c:v>10</c:v>
                </c:pt>
                <c:pt idx="12">
                  <c:v>11</c:v>
                </c:pt>
                <c:pt idx="13">
                  <c:v>12</c:v>
                </c:pt>
                <c:pt idx="14">
                  <c:v>13</c:v>
                </c:pt>
                <c:pt idx="15">
                  <c:v>14</c:v>
                </c:pt>
                <c:pt idx="16">
                  <c:v>15</c:v>
                </c:pt>
                <c:pt idx="17">
                  <c:v>16</c:v>
                </c:pt>
                <c:pt idx="18">
                  <c:v>17</c:v>
                </c:pt>
                <c:pt idx="19">
                  <c:v>18</c:v>
                </c:pt>
                <c:pt idx="20">
                  <c:v>19</c:v>
                </c:pt>
                <c:pt idx="21">
                  <c:v>20</c:v>
                </c:pt>
                <c:pt idx="22">
                  <c:v>21</c:v>
                </c:pt>
                <c:pt idx="23">
                  <c:v>22</c:v>
                </c:pt>
                <c:pt idx="24">
                  <c:v>22</c:v>
                </c:pt>
                <c:pt idx="25">
                  <c:v>23</c:v>
                </c:pt>
                <c:pt idx="26">
                  <c:v>24</c:v>
                </c:pt>
                <c:pt idx="27">
                  <c:v>25</c:v>
                </c:pt>
                <c:pt idx="28">
                  <c:v>26</c:v>
                </c:pt>
                <c:pt idx="29">
                  <c:v>27</c:v>
                </c:pt>
                <c:pt idx="30">
                  <c:v>28</c:v>
                </c:pt>
                <c:pt idx="31">
                  <c:v>29</c:v>
                </c:pt>
                <c:pt idx="32">
                  <c:v>30</c:v>
                </c:pt>
                <c:pt idx="33">
                  <c:v>31</c:v>
                </c:pt>
                <c:pt idx="34">
                  <c:v>32</c:v>
                </c:pt>
                <c:pt idx="35">
                  <c:v>33</c:v>
                </c:pt>
                <c:pt idx="36">
                  <c:v>34</c:v>
                </c:pt>
                <c:pt idx="37">
                  <c:v>35</c:v>
                </c:pt>
              </c:numCache>
            </c:numRef>
          </c:xVal>
          <c:yVal>
            <c:numRef>
              <c:f>Hoja1!$B$2:$B$39</c:f>
              <c:numCache>
                <c:formatCode>General</c:formatCode>
                <c:ptCount val="38"/>
                <c:pt idx="0">
                  <c:v>0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  <c:pt idx="11">
                  <c:v>1</c:v>
                </c:pt>
                <c:pt idx="12">
                  <c:v>1</c:v>
                </c:pt>
                <c:pt idx="13">
                  <c:v>1</c:v>
                </c:pt>
                <c:pt idx="14">
                  <c:v>1</c:v>
                </c:pt>
                <c:pt idx="15">
                  <c:v>1</c:v>
                </c:pt>
                <c:pt idx="16">
                  <c:v>1</c:v>
                </c:pt>
                <c:pt idx="17">
                  <c:v>1</c:v>
                </c:pt>
                <c:pt idx="18">
                  <c:v>1</c:v>
                </c:pt>
                <c:pt idx="19">
                  <c:v>1</c:v>
                </c:pt>
                <c:pt idx="20">
                  <c:v>1</c:v>
                </c:pt>
                <c:pt idx="21">
                  <c:v>1</c:v>
                </c:pt>
                <c:pt idx="22">
                  <c:v>1</c:v>
                </c:pt>
                <c:pt idx="23">
                  <c:v>1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1E5C-BB49-8BF2-BAD366DD530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278562639"/>
        <c:axId val="1278564271"/>
      </c:scatterChart>
      <c:valAx>
        <c:axId val="1278562639"/>
        <c:scaling>
          <c:orientation val="minMax"/>
          <c:max val="35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78564271"/>
        <c:crosses val="autoZero"/>
        <c:crossBetween val="midCat"/>
        <c:majorUnit val="5"/>
      </c:valAx>
      <c:valAx>
        <c:axId val="127856427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78562639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Hoja1!$B$1</c:f>
              <c:strCache>
                <c:ptCount val="1"/>
                <c:pt idx="0">
                  <c:v>Serie 1</c:v>
                </c:pt>
              </c:strCache>
            </c:strRef>
          </c:tx>
          <c:spPr>
            <a:ln w="28575" cap="rnd">
              <a:solidFill>
                <a:schemeClr val="accent2">
                  <a:lumMod val="75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Hoja1!$A$2:$A$38</c:f>
              <c:numCache>
                <c:formatCode>General</c:formatCode>
                <c:ptCount val="37"/>
                <c:pt idx="0">
                  <c:v>0</c:v>
                </c:pt>
                <c:pt idx="1">
                  <c:v>0</c:v>
                </c:pt>
                <c:pt idx="2">
                  <c:v>1</c:v>
                </c:pt>
                <c:pt idx="3">
                  <c:v>2</c:v>
                </c:pt>
                <c:pt idx="4">
                  <c:v>3</c:v>
                </c:pt>
                <c:pt idx="5">
                  <c:v>4</c:v>
                </c:pt>
                <c:pt idx="6">
                  <c:v>5</c:v>
                </c:pt>
                <c:pt idx="7">
                  <c:v>6</c:v>
                </c:pt>
                <c:pt idx="8">
                  <c:v>7</c:v>
                </c:pt>
                <c:pt idx="9">
                  <c:v>8</c:v>
                </c:pt>
                <c:pt idx="10">
                  <c:v>9</c:v>
                </c:pt>
                <c:pt idx="11">
                  <c:v>10</c:v>
                </c:pt>
                <c:pt idx="12">
                  <c:v>11</c:v>
                </c:pt>
                <c:pt idx="13">
                  <c:v>12</c:v>
                </c:pt>
                <c:pt idx="14">
                  <c:v>13</c:v>
                </c:pt>
                <c:pt idx="15">
                  <c:v>14</c:v>
                </c:pt>
                <c:pt idx="16">
                  <c:v>15</c:v>
                </c:pt>
                <c:pt idx="17">
                  <c:v>16</c:v>
                </c:pt>
                <c:pt idx="18">
                  <c:v>17</c:v>
                </c:pt>
                <c:pt idx="19">
                  <c:v>18</c:v>
                </c:pt>
                <c:pt idx="20">
                  <c:v>19</c:v>
                </c:pt>
                <c:pt idx="21">
                  <c:v>20</c:v>
                </c:pt>
                <c:pt idx="22">
                  <c:v>21</c:v>
                </c:pt>
                <c:pt idx="23">
                  <c:v>22</c:v>
                </c:pt>
                <c:pt idx="24">
                  <c:v>23</c:v>
                </c:pt>
                <c:pt idx="25">
                  <c:v>24</c:v>
                </c:pt>
                <c:pt idx="26">
                  <c:v>25</c:v>
                </c:pt>
                <c:pt idx="27">
                  <c:v>26</c:v>
                </c:pt>
                <c:pt idx="28">
                  <c:v>27</c:v>
                </c:pt>
                <c:pt idx="29">
                  <c:v>28</c:v>
                </c:pt>
                <c:pt idx="30">
                  <c:v>29</c:v>
                </c:pt>
                <c:pt idx="31">
                  <c:v>30</c:v>
                </c:pt>
                <c:pt idx="32">
                  <c:v>31</c:v>
                </c:pt>
                <c:pt idx="33">
                  <c:v>32</c:v>
                </c:pt>
                <c:pt idx="34">
                  <c:v>33</c:v>
                </c:pt>
                <c:pt idx="35">
                  <c:v>34</c:v>
                </c:pt>
                <c:pt idx="36">
                  <c:v>35</c:v>
                </c:pt>
              </c:numCache>
            </c:numRef>
          </c:xVal>
          <c:yVal>
            <c:numRef>
              <c:f>Hoja1!$B$2:$B$38</c:f>
              <c:numCache>
                <c:formatCode>General</c:formatCode>
                <c:ptCount val="37"/>
                <c:pt idx="0">
                  <c:v>0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  <c:pt idx="11">
                  <c:v>1</c:v>
                </c:pt>
                <c:pt idx="12">
                  <c:v>1</c:v>
                </c:pt>
                <c:pt idx="13">
                  <c:v>1</c:v>
                </c:pt>
                <c:pt idx="14">
                  <c:v>1</c:v>
                </c:pt>
                <c:pt idx="15">
                  <c:v>1</c:v>
                </c:pt>
                <c:pt idx="16">
                  <c:v>1</c:v>
                </c:pt>
                <c:pt idx="17">
                  <c:v>1</c:v>
                </c:pt>
                <c:pt idx="18">
                  <c:v>1</c:v>
                </c:pt>
                <c:pt idx="19">
                  <c:v>0.9</c:v>
                </c:pt>
                <c:pt idx="20">
                  <c:v>0.8</c:v>
                </c:pt>
                <c:pt idx="21">
                  <c:v>0.7</c:v>
                </c:pt>
                <c:pt idx="22">
                  <c:v>0.6</c:v>
                </c:pt>
                <c:pt idx="23">
                  <c:v>0.5</c:v>
                </c:pt>
                <c:pt idx="24">
                  <c:v>0.4</c:v>
                </c:pt>
                <c:pt idx="25">
                  <c:v>0.3</c:v>
                </c:pt>
                <c:pt idx="26">
                  <c:v>0.2</c:v>
                </c:pt>
                <c:pt idx="27">
                  <c:v>0.1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1E5C-BB49-8BF2-BAD366DD530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278562639"/>
        <c:axId val="1278564271"/>
      </c:scatterChart>
      <c:valAx>
        <c:axId val="1278562639"/>
        <c:scaling>
          <c:orientation val="minMax"/>
          <c:max val="35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78564271"/>
        <c:crosses val="autoZero"/>
        <c:crossBetween val="midCat"/>
        <c:majorUnit val="5"/>
      </c:valAx>
      <c:valAx>
        <c:axId val="127856427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78562639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Hoja1!$B$1</c:f>
              <c:strCache>
                <c:ptCount val="1"/>
                <c:pt idx="0">
                  <c:v>Serie 1</c:v>
                </c:pt>
              </c:strCache>
            </c:strRef>
          </c:tx>
          <c:spPr>
            <a:ln w="28575" cap="rnd">
              <a:solidFill>
                <a:schemeClr val="accent6">
                  <a:lumMod val="75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Hoja1!$A$2:$A$38</c:f>
              <c:numCache>
                <c:formatCode>General</c:formatCode>
                <c:ptCount val="37"/>
                <c:pt idx="0">
                  <c:v>0</c:v>
                </c:pt>
                <c:pt idx="1">
                  <c:v>0</c:v>
                </c:pt>
                <c:pt idx="2">
                  <c:v>1</c:v>
                </c:pt>
                <c:pt idx="3">
                  <c:v>2</c:v>
                </c:pt>
                <c:pt idx="4">
                  <c:v>3</c:v>
                </c:pt>
                <c:pt idx="5">
                  <c:v>4</c:v>
                </c:pt>
                <c:pt idx="6">
                  <c:v>5</c:v>
                </c:pt>
                <c:pt idx="7">
                  <c:v>6</c:v>
                </c:pt>
                <c:pt idx="8">
                  <c:v>7</c:v>
                </c:pt>
                <c:pt idx="9">
                  <c:v>8</c:v>
                </c:pt>
                <c:pt idx="10">
                  <c:v>9</c:v>
                </c:pt>
                <c:pt idx="11">
                  <c:v>10</c:v>
                </c:pt>
                <c:pt idx="12">
                  <c:v>11</c:v>
                </c:pt>
                <c:pt idx="13">
                  <c:v>12</c:v>
                </c:pt>
                <c:pt idx="14">
                  <c:v>13</c:v>
                </c:pt>
                <c:pt idx="15">
                  <c:v>14</c:v>
                </c:pt>
                <c:pt idx="16">
                  <c:v>15</c:v>
                </c:pt>
                <c:pt idx="17">
                  <c:v>16</c:v>
                </c:pt>
                <c:pt idx="18">
                  <c:v>17</c:v>
                </c:pt>
                <c:pt idx="19">
                  <c:v>18</c:v>
                </c:pt>
                <c:pt idx="20">
                  <c:v>19</c:v>
                </c:pt>
                <c:pt idx="21">
                  <c:v>20</c:v>
                </c:pt>
                <c:pt idx="22">
                  <c:v>21</c:v>
                </c:pt>
                <c:pt idx="23">
                  <c:v>22</c:v>
                </c:pt>
                <c:pt idx="24">
                  <c:v>23</c:v>
                </c:pt>
                <c:pt idx="25">
                  <c:v>24</c:v>
                </c:pt>
                <c:pt idx="26">
                  <c:v>25</c:v>
                </c:pt>
                <c:pt idx="27">
                  <c:v>26</c:v>
                </c:pt>
                <c:pt idx="28">
                  <c:v>27</c:v>
                </c:pt>
                <c:pt idx="29">
                  <c:v>28</c:v>
                </c:pt>
                <c:pt idx="30">
                  <c:v>29</c:v>
                </c:pt>
                <c:pt idx="31">
                  <c:v>30</c:v>
                </c:pt>
                <c:pt idx="32">
                  <c:v>31</c:v>
                </c:pt>
                <c:pt idx="33">
                  <c:v>32</c:v>
                </c:pt>
                <c:pt idx="34">
                  <c:v>33</c:v>
                </c:pt>
                <c:pt idx="35">
                  <c:v>34</c:v>
                </c:pt>
                <c:pt idx="36">
                  <c:v>35</c:v>
                </c:pt>
              </c:numCache>
            </c:numRef>
          </c:xVal>
          <c:yVal>
            <c:numRef>
              <c:f>Hoja1!$B$2:$B$38</c:f>
              <c:numCache>
                <c:formatCode>General</c:formatCode>
                <c:ptCount val="37"/>
                <c:pt idx="0">
                  <c:v>0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  <c:pt idx="11">
                  <c:v>1</c:v>
                </c:pt>
                <c:pt idx="12">
                  <c:v>1</c:v>
                </c:pt>
                <c:pt idx="13">
                  <c:v>1</c:v>
                </c:pt>
                <c:pt idx="14">
                  <c:v>1</c:v>
                </c:pt>
                <c:pt idx="15">
                  <c:v>0.95</c:v>
                </c:pt>
                <c:pt idx="16">
                  <c:v>0.9</c:v>
                </c:pt>
                <c:pt idx="17">
                  <c:v>0.85</c:v>
                </c:pt>
                <c:pt idx="18">
                  <c:v>0.8</c:v>
                </c:pt>
                <c:pt idx="19">
                  <c:v>0.75</c:v>
                </c:pt>
                <c:pt idx="20">
                  <c:v>0.7</c:v>
                </c:pt>
                <c:pt idx="21">
                  <c:v>0.65</c:v>
                </c:pt>
                <c:pt idx="22">
                  <c:v>0.6</c:v>
                </c:pt>
                <c:pt idx="23">
                  <c:v>0.45</c:v>
                </c:pt>
                <c:pt idx="24">
                  <c:v>0.3</c:v>
                </c:pt>
                <c:pt idx="25">
                  <c:v>0.15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1E5C-BB49-8BF2-BAD366DD530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278562639"/>
        <c:axId val="1278564271"/>
      </c:scatterChart>
      <c:valAx>
        <c:axId val="1278562639"/>
        <c:scaling>
          <c:orientation val="minMax"/>
          <c:max val="35"/>
          <c:min val="0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78564271"/>
        <c:crosses val="autoZero"/>
        <c:crossBetween val="midCat"/>
        <c:majorUnit val="5"/>
      </c:valAx>
      <c:valAx>
        <c:axId val="127856427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78562639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Hoja1!$B$1</c:f>
              <c:strCache>
                <c:ptCount val="1"/>
                <c:pt idx="0">
                  <c:v>Serie 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Hoja1!$A$2:$A$45</c:f>
              <c:numCache>
                <c:formatCode>General</c:formatCode>
                <c:ptCount val="44"/>
                <c:pt idx="0">
                  <c:v>0</c:v>
                </c:pt>
                <c:pt idx="1">
                  <c:v>0</c:v>
                </c:pt>
                <c:pt idx="2">
                  <c:v>1</c:v>
                </c:pt>
                <c:pt idx="3">
                  <c:v>2</c:v>
                </c:pt>
                <c:pt idx="4">
                  <c:v>3</c:v>
                </c:pt>
                <c:pt idx="5">
                  <c:v>4</c:v>
                </c:pt>
                <c:pt idx="6">
                  <c:v>5</c:v>
                </c:pt>
                <c:pt idx="7">
                  <c:v>6</c:v>
                </c:pt>
                <c:pt idx="8">
                  <c:v>7</c:v>
                </c:pt>
                <c:pt idx="9">
                  <c:v>8</c:v>
                </c:pt>
                <c:pt idx="10">
                  <c:v>9</c:v>
                </c:pt>
                <c:pt idx="11">
                  <c:v>10</c:v>
                </c:pt>
                <c:pt idx="12">
                  <c:v>11</c:v>
                </c:pt>
                <c:pt idx="13">
                  <c:v>12</c:v>
                </c:pt>
                <c:pt idx="14">
                  <c:v>12</c:v>
                </c:pt>
                <c:pt idx="15">
                  <c:v>13</c:v>
                </c:pt>
                <c:pt idx="16">
                  <c:v>14</c:v>
                </c:pt>
                <c:pt idx="17">
                  <c:v>15</c:v>
                </c:pt>
                <c:pt idx="18">
                  <c:v>16</c:v>
                </c:pt>
                <c:pt idx="19">
                  <c:v>17</c:v>
                </c:pt>
                <c:pt idx="20">
                  <c:v>18</c:v>
                </c:pt>
                <c:pt idx="21">
                  <c:v>19</c:v>
                </c:pt>
                <c:pt idx="22">
                  <c:v>20</c:v>
                </c:pt>
                <c:pt idx="23">
                  <c:v>21</c:v>
                </c:pt>
                <c:pt idx="24">
                  <c:v>22</c:v>
                </c:pt>
                <c:pt idx="25">
                  <c:v>23</c:v>
                </c:pt>
                <c:pt idx="26">
                  <c:v>24</c:v>
                </c:pt>
                <c:pt idx="27">
                  <c:v>25</c:v>
                </c:pt>
                <c:pt idx="28">
                  <c:v>26</c:v>
                </c:pt>
                <c:pt idx="29">
                  <c:v>27</c:v>
                </c:pt>
                <c:pt idx="30">
                  <c:v>28</c:v>
                </c:pt>
                <c:pt idx="31">
                  <c:v>29</c:v>
                </c:pt>
                <c:pt idx="32">
                  <c:v>30</c:v>
                </c:pt>
                <c:pt idx="33">
                  <c:v>30</c:v>
                </c:pt>
                <c:pt idx="34">
                  <c:v>31</c:v>
                </c:pt>
                <c:pt idx="35">
                  <c:v>32</c:v>
                </c:pt>
                <c:pt idx="36">
                  <c:v>33</c:v>
                </c:pt>
                <c:pt idx="37">
                  <c:v>34</c:v>
                </c:pt>
                <c:pt idx="38">
                  <c:v>35</c:v>
                </c:pt>
                <c:pt idx="39">
                  <c:v>36</c:v>
                </c:pt>
                <c:pt idx="40">
                  <c:v>37</c:v>
                </c:pt>
                <c:pt idx="41">
                  <c:v>38</c:v>
                </c:pt>
                <c:pt idx="42">
                  <c:v>39</c:v>
                </c:pt>
                <c:pt idx="43">
                  <c:v>40</c:v>
                </c:pt>
              </c:numCache>
            </c:numRef>
          </c:xVal>
          <c:yVal>
            <c:numRef>
              <c:f>Hoja1!$B$2:$B$45</c:f>
              <c:numCache>
                <c:formatCode>General</c:formatCode>
                <c:ptCount val="44"/>
                <c:pt idx="0">
                  <c:v>0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  <c:pt idx="11">
                  <c:v>1</c:v>
                </c:pt>
                <c:pt idx="12">
                  <c:v>1</c:v>
                </c:pt>
                <c:pt idx="13">
                  <c:v>1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1E5C-BB49-8BF2-BAD366DD5306}"/>
            </c:ext>
          </c:extLst>
        </c:ser>
        <c:ser>
          <c:idx val="1"/>
          <c:order val="1"/>
          <c:tx>
            <c:strRef>
              <c:f>Hoja1!$C$1</c:f>
              <c:strCache>
                <c:ptCount val="1"/>
                <c:pt idx="0">
                  <c:v>Serie 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Hoja1!$A$2:$A$45</c:f>
              <c:numCache>
                <c:formatCode>General</c:formatCode>
                <c:ptCount val="44"/>
                <c:pt idx="0">
                  <c:v>0</c:v>
                </c:pt>
                <c:pt idx="1">
                  <c:v>0</c:v>
                </c:pt>
                <c:pt idx="2">
                  <c:v>1</c:v>
                </c:pt>
                <c:pt idx="3">
                  <c:v>2</c:v>
                </c:pt>
                <c:pt idx="4">
                  <c:v>3</c:v>
                </c:pt>
                <c:pt idx="5">
                  <c:v>4</c:v>
                </c:pt>
                <c:pt idx="6">
                  <c:v>5</c:v>
                </c:pt>
                <c:pt idx="7">
                  <c:v>6</c:v>
                </c:pt>
                <c:pt idx="8">
                  <c:v>7</c:v>
                </c:pt>
                <c:pt idx="9">
                  <c:v>8</c:v>
                </c:pt>
                <c:pt idx="10">
                  <c:v>9</c:v>
                </c:pt>
                <c:pt idx="11">
                  <c:v>10</c:v>
                </c:pt>
                <c:pt idx="12">
                  <c:v>11</c:v>
                </c:pt>
                <c:pt idx="13">
                  <c:v>12</c:v>
                </c:pt>
                <c:pt idx="14">
                  <c:v>12</c:v>
                </c:pt>
                <c:pt idx="15">
                  <c:v>13</c:v>
                </c:pt>
                <c:pt idx="16">
                  <c:v>14</c:v>
                </c:pt>
                <c:pt idx="17">
                  <c:v>15</c:v>
                </c:pt>
                <c:pt idx="18">
                  <c:v>16</c:v>
                </c:pt>
                <c:pt idx="19">
                  <c:v>17</c:v>
                </c:pt>
                <c:pt idx="20">
                  <c:v>18</c:v>
                </c:pt>
                <c:pt idx="21">
                  <c:v>19</c:v>
                </c:pt>
                <c:pt idx="22">
                  <c:v>20</c:v>
                </c:pt>
                <c:pt idx="23">
                  <c:v>21</c:v>
                </c:pt>
                <c:pt idx="24">
                  <c:v>22</c:v>
                </c:pt>
                <c:pt idx="25">
                  <c:v>23</c:v>
                </c:pt>
                <c:pt idx="26">
                  <c:v>24</c:v>
                </c:pt>
                <c:pt idx="27">
                  <c:v>25</c:v>
                </c:pt>
                <c:pt idx="28">
                  <c:v>26</c:v>
                </c:pt>
                <c:pt idx="29">
                  <c:v>27</c:v>
                </c:pt>
                <c:pt idx="30">
                  <c:v>28</c:v>
                </c:pt>
                <c:pt idx="31">
                  <c:v>29</c:v>
                </c:pt>
                <c:pt idx="32">
                  <c:v>30</c:v>
                </c:pt>
                <c:pt idx="33">
                  <c:v>30</c:v>
                </c:pt>
                <c:pt idx="34">
                  <c:v>31</c:v>
                </c:pt>
                <c:pt idx="35">
                  <c:v>32</c:v>
                </c:pt>
                <c:pt idx="36">
                  <c:v>33</c:v>
                </c:pt>
                <c:pt idx="37">
                  <c:v>34</c:v>
                </c:pt>
                <c:pt idx="38">
                  <c:v>35</c:v>
                </c:pt>
                <c:pt idx="39">
                  <c:v>36</c:v>
                </c:pt>
                <c:pt idx="40">
                  <c:v>37</c:v>
                </c:pt>
                <c:pt idx="41">
                  <c:v>38</c:v>
                </c:pt>
                <c:pt idx="42">
                  <c:v>39</c:v>
                </c:pt>
                <c:pt idx="43">
                  <c:v>40</c:v>
                </c:pt>
              </c:numCache>
            </c:numRef>
          </c:xVal>
          <c:yVal>
            <c:numRef>
              <c:f>Hoja1!$C$2:$C$45</c:f>
              <c:numCache>
                <c:formatCode>General</c:formatCode>
                <c:ptCount val="44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1</c:v>
                </c:pt>
                <c:pt idx="15">
                  <c:v>1</c:v>
                </c:pt>
                <c:pt idx="16">
                  <c:v>1</c:v>
                </c:pt>
                <c:pt idx="17">
                  <c:v>1</c:v>
                </c:pt>
                <c:pt idx="18">
                  <c:v>1</c:v>
                </c:pt>
                <c:pt idx="19">
                  <c:v>1</c:v>
                </c:pt>
                <c:pt idx="20">
                  <c:v>1</c:v>
                </c:pt>
                <c:pt idx="21">
                  <c:v>1</c:v>
                </c:pt>
                <c:pt idx="22">
                  <c:v>1</c:v>
                </c:pt>
                <c:pt idx="23">
                  <c:v>1</c:v>
                </c:pt>
                <c:pt idx="24">
                  <c:v>1</c:v>
                </c:pt>
                <c:pt idx="25">
                  <c:v>1</c:v>
                </c:pt>
                <c:pt idx="26">
                  <c:v>1</c:v>
                </c:pt>
                <c:pt idx="27">
                  <c:v>1</c:v>
                </c:pt>
                <c:pt idx="28">
                  <c:v>1</c:v>
                </c:pt>
                <c:pt idx="29">
                  <c:v>1</c:v>
                </c:pt>
                <c:pt idx="30">
                  <c:v>1</c:v>
                </c:pt>
                <c:pt idx="31">
                  <c:v>1</c:v>
                </c:pt>
                <c:pt idx="32">
                  <c:v>1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A57A-9343-BFC6-8F69D2AF4429}"/>
            </c:ext>
          </c:extLst>
        </c:ser>
        <c:ser>
          <c:idx val="2"/>
          <c:order val="2"/>
          <c:tx>
            <c:strRef>
              <c:f>Hoja1!$D$1</c:f>
              <c:strCache>
                <c:ptCount val="1"/>
                <c:pt idx="0">
                  <c:v>Serie 3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xVal>
            <c:numRef>
              <c:f>Hoja1!$A$2:$A$45</c:f>
              <c:numCache>
                <c:formatCode>General</c:formatCode>
                <c:ptCount val="44"/>
                <c:pt idx="0">
                  <c:v>0</c:v>
                </c:pt>
                <c:pt idx="1">
                  <c:v>0</c:v>
                </c:pt>
                <c:pt idx="2">
                  <c:v>1</c:v>
                </c:pt>
                <c:pt idx="3">
                  <c:v>2</c:v>
                </c:pt>
                <c:pt idx="4">
                  <c:v>3</c:v>
                </c:pt>
                <c:pt idx="5">
                  <c:v>4</c:v>
                </c:pt>
                <c:pt idx="6">
                  <c:v>5</c:v>
                </c:pt>
                <c:pt idx="7">
                  <c:v>6</c:v>
                </c:pt>
                <c:pt idx="8">
                  <c:v>7</c:v>
                </c:pt>
                <c:pt idx="9">
                  <c:v>8</c:v>
                </c:pt>
                <c:pt idx="10">
                  <c:v>9</c:v>
                </c:pt>
                <c:pt idx="11">
                  <c:v>10</c:v>
                </c:pt>
                <c:pt idx="12">
                  <c:v>11</c:v>
                </c:pt>
                <c:pt idx="13">
                  <c:v>12</c:v>
                </c:pt>
                <c:pt idx="14">
                  <c:v>12</c:v>
                </c:pt>
                <c:pt idx="15">
                  <c:v>13</c:v>
                </c:pt>
                <c:pt idx="16">
                  <c:v>14</c:v>
                </c:pt>
                <c:pt idx="17">
                  <c:v>15</c:v>
                </c:pt>
                <c:pt idx="18">
                  <c:v>16</c:v>
                </c:pt>
                <c:pt idx="19">
                  <c:v>17</c:v>
                </c:pt>
                <c:pt idx="20">
                  <c:v>18</c:v>
                </c:pt>
                <c:pt idx="21">
                  <c:v>19</c:v>
                </c:pt>
                <c:pt idx="22">
                  <c:v>20</c:v>
                </c:pt>
                <c:pt idx="23">
                  <c:v>21</c:v>
                </c:pt>
                <c:pt idx="24">
                  <c:v>22</c:v>
                </c:pt>
                <c:pt idx="25">
                  <c:v>23</c:v>
                </c:pt>
                <c:pt idx="26">
                  <c:v>24</c:v>
                </c:pt>
                <c:pt idx="27">
                  <c:v>25</c:v>
                </c:pt>
                <c:pt idx="28">
                  <c:v>26</c:v>
                </c:pt>
                <c:pt idx="29">
                  <c:v>27</c:v>
                </c:pt>
                <c:pt idx="30">
                  <c:v>28</c:v>
                </c:pt>
                <c:pt idx="31">
                  <c:v>29</c:v>
                </c:pt>
                <c:pt idx="32">
                  <c:v>30</c:v>
                </c:pt>
                <c:pt idx="33">
                  <c:v>30</c:v>
                </c:pt>
                <c:pt idx="34">
                  <c:v>31</c:v>
                </c:pt>
                <c:pt idx="35">
                  <c:v>32</c:v>
                </c:pt>
                <c:pt idx="36">
                  <c:v>33</c:v>
                </c:pt>
                <c:pt idx="37">
                  <c:v>34</c:v>
                </c:pt>
                <c:pt idx="38">
                  <c:v>35</c:v>
                </c:pt>
                <c:pt idx="39">
                  <c:v>36</c:v>
                </c:pt>
                <c:pt idx="40">
                  <c:v>37</c:v>
                </c:pt>
                <c:pt idx="41">
                  <c:v>38</c:v>
                </c:pt>
                <c:pt idx="42">
                  <c:v>39</c:v>
                </c:pt>
                <c:pt idx="43">
                  <c:v>40</c:v>
                </c:pt>
              </c:numCache>
            </c:numRef>
          </c:xVal>
          <c:yVal>
            <c:numRef>
              <c:f>Hoja1!$D$2:$D$45</c:f>
              <c:numCache>
                <c:formatCode>General</c:formatCode>
                <c:ptCount val="44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1</c:v>
                </c:pt>
                <c:pt idx="34">
                  <c:v>1</c:v>
                </c:pt>
                <c:pt idx="35">
                  <c:v>1</c:v>
                </c:pt>
                <c:pt idx="36">
                  <c:v>1</c:v>
                </c:pt>
                <c:pt idx="37">
                  <c:v>1</c:v>
                </c:pt>
                <c:pt idx="38">
                  <c:v>1</c:v>
                </c:pt>
                <c:pt idx="39">
                  <c:v>1</c:v>
                </c:pt>
                <c:pt idx="40">
                  <c:v>1</c:v>
                </c:pt>
                <c:pt idx="41">
                  <c:v>1</c:v>
                </c:pt>
                <c:pt idx="42">
                  <c:v>1</c:v>
                </c:pt>
                <c:pt idx="43">
                  <c:v>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A57A-9343-BFC6-8F69D2AF442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278562639"/>
        <c:axId val="1278564271"/>
      </c:scatterChart>
      <c:valAx>
        <c:axId val="1278562639"/>
        <c:scaling>
          <c:orientation val="minMax"/>
          <c:max val="40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78564271"/>
        <c:crosses val="autoZero"/>
        <c:crossBetween val="midCat"/>
        <c:majorUnit val="5"/>
      </c:valAx>
      <c:valAx>
        <c:axId val="127856427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78562639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Hoja1!$B$1</c:f>
              <c:strCache>
                <c:ptCount val="1"/>
                <c:pt idx="0">
                  <c:v>Serie 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Hoja1!$A$2:$A$42</c:f>
              <c:numCache>
                <c:formatCode>General</c:formatCode>
                <c:ptCount val="41"/>
                <c:pt idx="0">
                  <c:v>0</c:v>
                </c:pt>
                <c:pt idx="1">
                  <c:v>0</c:v>
                </c:pt>
                <c:pt idx="2">
                  <c:v>1</c:v>
                </c:pt>
                <c:pt idx="3">
                  <c:v>2</c:v>
                </c:pt>
                <c:pt idx="4">
                  <c:v>3</c:v>
                </c:pt>
                <c:pt idx="5">
                  <c:v>4</c:v>
                </c:pt>
                <c:pt idx="6">
                  <c:v>5</c:v>
                </c:pt>
                <c:pt idx="7">
                  <c:v>6</c:v>
                </c:pt>
                <c:pt idx="8">
                  <c:v>7</c:v>
                </c:pt>
                <c:pt idx="9">
                  <c:v>8</c:v>
                </c:pt>
                <c:pt idx="10">
                  <c:v>9</c:v>
                </c:pt>
                <c:pt idx="11">
                  <c:v>10</c:v>
                </c:pt>
                <c:pt idx="12">
                  <c:v>11</c:v>
                </c:pt>
                <c:pt idx="13">
                  <c:v>12</c:v>
                </c:pt>
                <c:pt idx="14">
                  <c:v>13</c:v>
                </c:pt>
                <c:pt idx="15">
                  <c:v>14</c:v>
                </c:pt>
                <c:pt idx="16">
                  <c:v>15</c:v>
                </c:pt>
                <c:pt idx="17">
                  <c:v>16</c:v>
                </c:pt>
                <c:pt idx="18">
                  <c:v>17</c:v>
                </c:pt>
                <c:pt idx="19">
                  <c:v>18</c:v>
                </c:pt>
                <c:pt idx="20">
                  <c:v>19</c:v>
                </c:pt>
                <c:pt idx="21">
                  <c:v>20</c:v>
                </c:pt>
                <c:pt idx="22">
                  <c:v>21</c:v>
                </c:pt>
                <c:pt idx="23">
                  <c:v>22</c:v>
                </c:pt>
                <c:pt idx="24">
                  <c:v>23</c:v>
                </c:pt>
                <c:pt idx="25">
                  <c:v>24</c:v>
                </c:pt>
                <c:pt idx="26">
                  <c:v>25</c:v>
                </c:pt>
                <c:pt idx="27">
                  <c:v>26</c:v>
                </c:pt>
                <c:pt idx="28">
                  <c:v>27</c:v>
                </c:pt>
                <c:pt idx="29">
                  <c:v>28</c:v>
                </c:pt>
                <c:pt idx="30">
                  <c:v>29</c:v>
                </c:pt>
                <c:pt idx="31">
                  <c:v>30</c:v>
                </c:pt>
                <c:pt idx="32">
                  <c:v>31</c:v>
                </c:pt>
                <c:pt idx="33">
                  <c:v>32</c:v>
                </c:pt>
                <c:pt idx="34">
                  <c:v>33</c:v>
                </c:pt>
                <c:pt idx="35">
                  <c:v>34</c:v>
                </c:pt>
                <c:pt idx="36">
                  <c:v>35</c:v>
                </c:pt>
                <c:pt idx="37">
                  <c:v>36</c:v>
                </c:pt>
                <c:pt idx="38">
                  <c:v>37</c:v>
                </c:pt>
                <c:pt idx="39">
                  <c:v>38</c:v>
                </c:pt>
                <c:pt idx="40">
                  <c:v>39</c:v>
                </c:pt>
              </c:numCache>
            </c:numRef>
          </c:xVal>
          <c:yVal>
            <c:numRef>
              <c:f>Hoja1!$B$2:$B$42</c:f>
              <c:numCache>
                <c:formatCode>General</c:formatCode>
                <c:ptCount val="41"/>
                <c:pt idx="0">
                  <c:v>0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0.97</c:v>
                </c:pt>
                <c:pt idx="10">
                  <c:v>0.9</c:v>
                </c:pt>
                <c:pt idx="11">
                  <c:v>0.8</c:v>
                </c:pt>
                <c:pt idx="12">
                  <c:v>0.7</c:v>
                </c:pt>
                <c:pt idx="13">
                  <c:v>0.5</c:v>
                </c:pt>
                <c:pt idx="14">
                  <c:v>0.3</c:v>
                </c:pt>
                <c:pt idx="15">
                  <c:v>0.2</c:v>
                </c:pt>
                <c:pt idx="16">
                  <c:v>0.1</c:v>
                </c:pt>
                <c:pt idx="17">
                  <c:v>0.03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1E5C-BB49-8BF2-BAD366DD5306}"/>
            </c:ext>
          </c:extLst>
        </c:ser>
        <c:ser>
          <c:idx val="1"/>
          <c:order val="1"/>
          <c:tx>
            <c:strRef>
              <c:f>Hoja1!$C$1</c:f>
              <c:strCache>
                <c:ptCount val="1"/>
                <c:pt idx="0">
                  <c:v>Serie 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Hoja1!$A$2:$A$42</c:f>
              <c:numCache>
                <c:formatCode>General</c:formatCode>
                <c:ptCount val="41"/>
                <c:pt idx="0">
                  <c:v>0</c:v>
                </c:pt>
                <c:pt idx="1">
                  <c:v>0</c:v>
                </c:pt>
                <c:pt idx="2">
                  <c:v>1</c:v>
                </c:pt>
                <c:pt idx="3">
                  <c:v>2</c:v>
                </c:pt>
                <c:pt idx="4">
                  <c:v>3</c:v>
                </c:pt>
                <c:pt idx="5">
                  <c:v>4</c:v>
                </c:pt>
                <c:pt idx="6">
                  <c:v>5</c:v>
                </c:pt>
                <c:pt idx="7">
                  <c:v>6</c:v>
                </c:pt>
                <c:pt idx="8">
                  <c:v>7</c:v>
                </c:pt>
                <c:pt idx="9">
                  <c:v>8</c:v>
                </c:pt>
                <c:pt idx="10">
                  <c:v>9</c:v>
                </c:pt>
                <c:pt idx="11">
                  <c:v>10</c:v>
                </c:pt>
                <c:pt idx="12">
                  <c:v>11</c:v>
                </c:pt>
                <c:pt idx="13">
                  <c:v>12</c:v>
                </c:pt>
                <c:pt idx="14">
                  <c:v>13</c:v>
                </c:pt>
                <c:pt idx="15">
                  <c:v>14</c:v>
                </c:pt>
                <c:pt idx="16">
                  <c:v>15</c:v>
                </c:pt>
                <c:pt idx="17">
                  <c:v>16</c:v>
                </c:pt>
                <c:pt idx="18">
                  <c:v>17</c:v>
                </c:pt>
                <c:pt idx="19">
                  <c:v>18</c:v>
                </c:pt>
                <c:pt idx="20">
                  <c:v>19</c:v>
                </c:pt>
                <c:pt idx="21">
                  <c:v>20</c:v>
                </c:pt>
                <c:pt idx="22">
                  <c:v>21</c:v>
                </c:pt>
                <c:pt idx="23">
                  <c:v>22</c:v>
                </c:pt>
                <c:pt idx="24">
                  <c:v>23</c:v>
                </c:pt>
                <c:pt idx="25">
                  <c:v>24</c:v>
                </c:pt>
                <c:pt idx="26">
                  <c:v>25</c:v>
                </c:pt>
                <c:pt idx="27">
                  <c:v>26</c:v>
                </c:pt>
                <c:pt idx="28">
                  <c:v>27</c:v>
                </c:pt>
                <c:pt idx="29">
                  <c:v>28</c:v>
                </c:pt>
                <c:pt idx="30">
                  <c:v>29</c:v>
                </c:pt>
                <c:pt idx="31">
                  <c:v>30</c:v>
                </c:pt>
                <c:pt idx="32">
                  <c:v>31</c:v>
                </c:pt>
                <c:pt idx="33">
                  <c:v>32</c:v>
                </c:pt>
                <c:pt idx="34">
                  <c:v>33</c:v>
                </c:pt>
                <c:pt idx="35">
                  <c:v>34</c:v>
                </c:pt>
                <c:pt idx="36">
                  <c:v>35</c:v>
                </c:pt>
                <c:pt idx="37">
                  <c:v>36</c:v>
                </c:pt>
                <c:pt idx="38">
                  <c:v>37</c:v>
                </c:pt>
                <c:pt idx="39">
                  <c:v>38</c:v>
                </c:pt>
                <c:pt idx="40">
                  <c:v>39</c:v>
                </c:pt>
              </c:numCache>
            </c:numRef>
          </c:xVal>
          <c:yVal>
            <c:numRef>
              <c:f>Hoja1!$C$2:$C$42</c:f>
              <c:numCache>
                <c:formatCode>General</c:formatCode>
                <c:ptCount val="4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0.03</c:v>
                </c:pt>
                <c:pt idx="10">
                  <c:v>0.1</c:v>
                </c:pt>
                <c:pt idx="11">
                  <c:v>0.2</c:v>
                </c:pt>
                <c:pt idx="12">
                  <c:v>0.3</c:v>
                </c:pt>
                <c:pt idx="13">
                  <c:v>0.5</c:v>
                </c:pt>
                <c:pt idx="14">
                  <c:v>0.7</c:v>
                </c:pt>
                <c:pt idx="15">
                  <c:v>0.8</c:v>
                </c:pt>
                <c:pt idx="16">
                  <c:v>0.9</c:v>
                </c:pt>
                <c:pt idx="17">
                  <c:v>0.97</c:v>
                </c:pt>
                <c:pt idx="18">
                  <c:v>1</c:v>
                </c:pt>
                <c:pt idx="19">
                  <c:v>1</c:v>
                </c:pt>
                <c:pt idx="20">
                  <c:v>1</c:v>
                </c:pt>
                <c:pt idx="21">
                  <c:v>1</c:v>
                </c:pt>
                <c:pt idx="22">
                  <c:v>1</c:v>
                </c:pt>
                <c:pt idx="23">
                  <c:v>1</c:v>
                </c:pt>
                <c:pt idx="24">
                  <c:v>1</c:v>
                </c:pt>
                <c:pt idx="25">
                  <c:v>1</c:v>
                </c:pt>
                <c:pt idx="26">
                  <c:v>1</c:v>
                </c:pt>
                <c:pt idx="27">
                  <c:v>0.97</c:v>
                </c:pt>
                <c:pt idx="28">
                  <c:v>0.9</c:v>
                </c:pt>
                <c:pt idx="29">
                  <c:v>0.8</c:v>
                </c:pt>
                <c:pt idx="30">
                  <c:v>0.7</c:v>
                </c:pt>
                <c:pt idx="31">
                  <c:v>0.5</c:v>
                </c:pt>
                <c:pt idx="32">
                  <c:v>0.3</c:v>
                </c:pt>
                <c:pt idx="33">
                  <c:v>0.2</c:v>
                </c:pt>
                <c:pt idx="34">
                  <c:v>0.1</c:v>
                </c:pt>
                <c:pt idx="35">
                  <c:v>0.03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A57A-9343-BFC6-8F69D2AF4429}"/>
            </c:ext>
          </c:extLst>
        </c:ser>
        <c:ser>
          <c:idx val="2"/>
          <c:order val="2"/>
          <c:tx>
            <c:strRef>
              <c:f>Hoja1!$D$1</c:f>
              <c:strCache>
                <c:ptCount val="1"/>
                <c:pt idx="0">
                  <c:v>Serie 3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xVal>
            <c:numRef>
              <c:f>Hoja1!$A$2:$A$42</c:f>
              <c:numCache>
                <c:formatCode>General</c:formatCode>
                <c:ptCount val="41"/>
                <c:pt idx="0">
                  <c:v>0</c:v>
                </c:pt>
                <c:pt idx="1">
                  <c:v>0</c:v>
                </c:pt>
                <c:pt idx="2">
                  <c:v>1</c:v>
                </c:pt>
                <c:pt idx="3">
                  <c:v>2</c:v>
                </c:pt>
                <c:pt idx="4">
                  <c:v>3</c:v>
                </c:pt>
                <c:pt idx="5">
                  <c:v>4</c:v>
                </c:pt>
                <c:pt idx="6">
                  <c:v>5</c:v>
                </c:pt>
                <c:pt idx="7">
                  <c:v>6</c:v>
                </c:pt>
                <c:pt idx="8">
                  <c:v>7</c:v>
                </c:pt>
                <c:pt idx="9">
                  <c:v>8</c:v>
                </c:pt>
                <c:pt idx="10">
                  <c:v>9</c:v>
                </c:pt>
                <c:pt idx="11">
                  <c:v>10</c:v>
                </c:pt>
                <c:pt idx="12">
                  <c:v>11</c:v>
                </c:pt>
                <c:pt idx="13">
                  <c:v>12</c:v>
                </c:pt>
                <c:pt idx="14">
                  <c:v>13</c:v>
                </c:pt>
                <c:pt idx="15">
                  <c:v>14</c:v>
                </c:pt>
                <c:pt idx="16">
                  <c:v>15</c:v>
                </c:pt>
                <c:pt idx="17">
                  <c:v>16</c:v>
                </c:pt>
                <c:pt idx="18">
                  <c:v>17</c:v>
                </c:pt>
                <c:pt idx="19">
                  <c:v>18</c:v>
                </c:pt>
                <c:pt idx="20">
                  <c:v>19</c:v>
                </c:pt>
                <c:pt idx="21">
                  <c:v>20</c:v>
                </c:pt>
                <c:pt idx="22">
                  <c:v>21</c:v>
                </c:pt>
                <c:pt idx="23">
                  <c:v>22</c:v>
                </c:pt>
                <c:pt idx="24">
                  <c:v>23</c:v>
                </c:pt>
                <c:pt idx="25">
                  <c:v>24</c:v>
                </c:pt>
                <c:pt idx="26">
                  <c:v>25</c:v>
                </c:pt>
                <c:pt idx="27">
                  <c:v>26</c:v>
                </c:pt>
                <c:pt idx="28">
                  <c:v>27</c:v>
                </c:pt>
                <c:pt idx="29">
                  <c:v>28</c:v>
                </c:pt>
                <c:pt idx="30">
                  <c:v>29</c:v>
                </c:pt>
                <c:pt idx="31">
                  <c:v>30</c:v>
                </c:pt>
                <c:pt idx="32">
                  <c:v>31</c:v>
                </c:pt>
                <c:pt idx="33">
                  <c:v>32</c:v>
                </c:pt>
                <c:pt idx="34">
                  <c:v>33</c:v>
                </c:pt>
                <c:pt idx="35">
                  <c:v>34</c:v>
                </c:pt>
                <c:pt idx="36">
                  <c:v>35</c:v>
                </c:pt>
                <c:pt idx="37">
                  <c:v>36</c:v>
                </c:pt>
                <c:pt idx="38">
                  <c:v>37</c:v>
                </c:pt>
                <c:pt idx="39">
                  <c:v>38</c:v>
                </c:pt>
                <c:pt idx="40">
                  <c:v>39</c:v>
                </c:pt>
              </c:numCache>
            </c:numRef>
          </c:xVal>
          <c:yVal>
            <c:numRef>
              <c:f>Hoja1!$D$2:$D$42</c:f>
              <c:numCache>
                <c:formatCode>General</c:formatCode>
                <c:ptCount val="4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0.03</c:v>
                </c:pt>
                <c:pt idx="28">
                  <c:v>0.1</c:v>
                </c:pt>
                <c:pt idx="29">
                  <c:v>0.2</c:v>
                </c:pt>
                <c:pt idx="30">
                  <c:v>0.3</c:v>
                </c:pt>
                <c:pt idx="31">
                  <c:v>0.5</c:v>
                </c:pt>
                <c:pt idx="32">
                  <c:v>0.7</c:v>
                </c:pt>
                <c:pt idx="33">
                  <c:v>0.8</c:v>
                </c:pt>
                <c:pt idx="34">
                  <c:v>0.9</c:v>
                </c:pt>
                <c:pt idx="35">
                  <c:v>0.97</c:v>
                </c:pt>
                <c:pt idx="36">
                  <c:v>1</c:v>
                </c:pt>
                <c:pt idx="37">
                  <c:v>1</c:v>
                </c:pt>
                <c:pt idx="38">
                  <c:v>1</c:v>
                </c:pt>
                <c:pt idx="39">
                  <c:v>1</c:v>
                </c:pt>
                <c:pt idx="40">
                  <c:v>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A57A-9343-BFC6-8F69D2AF442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278562639"/>
        <c:axId val="1278564271"/>
      </c:scatterChart>
      <c:valAx>
        <c:axId val="1278562639"/>
        <c:scaling>
          <c:orientation val="minMax"/>
          <c:max val="40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78564271"/>
        <c:crosses val="autoZero"/>
        <c:crossBetween val="midCat"/>
        <c:majorUnit val="5"/>
      </c:valAx>
      <c:valAx>
        <c:axId val="127856427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78562639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10-14T19:19:41.53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22354 7770 472 0,'0'0'220'0,"0"0"-113"16,0 0-70-16,0 0-15 15,-4 0 17-15,4 0 16 16,-3-1 0-16,3-2-24 16,0 3 0-16,0 0 5 15,0 0 26-15,0 0 12 16,0 0-12-16,0 0-4 15,0 0 3-15,0 0 6 16,0 0-9-16,0-2-1 16,0 2 5-16,0 0 13 15,0 0 11-15,0 0 6 16,0 0-2-16,0 0-7 0,0 0 4 16,0 0-6-1,0 0-10-15,0 0-14 0,0 0-19 16,0 0-10-16,0 0-7 15,0 0-3-15,0 0 1 16,0 0-1-16,0 0-3 16,0 0 1-16,0 0-15 15,0 0 7-15,0 0 1 16,0 0-3-16,0 0-5 16,0-2 8-16,0 0 0 15,0-4 7-15,0-4 3 16,0 0-18-16,0-4 0 0,7-4-1 15,1 2 0 1,1-2 0-16,1 0 0 16,1 1 0-16,-1-1-1 0,4 3-7 15,-1-2 7-15,5-1 0 16,-2 3-7-16,2 0 7 16,-3 1 0-16,-3 6-2 15,-6 2 2-15,-4 5 1 16,-2 1 0-16,0 0 0 15,0 0 0-15,0 0 1 16,0 0 11-16,0 0 1 16,0 0-2-16,0 0-2 15,2 0-9-15,7 0-7 16,7-4-3-16,5-1 10 16,8-1 7-16,4 3-7 0,2-2 0 15,5 1-1-15,0 4 1 16,3 0 0-16,1 0 0 15,1 0 8-15,1 0-8 16,6 0 1-16,0 0 13 16,-2 0-13-16,4 0 5 15,0-4-6-15,2 3 0 16,-2-3 2-16,9-1-2 16,1 3 1-16,4-2 0 15,-1 1-1-15,-3 0 0 16,-1-1 0-16,-10 2 0 15,-6 0 0-15,-8 0 1 16,-4 0 3-16,-9 2-4 0,-2-2 0 16,-5 2 0-1,-2 0-1-15,-1-3 2 0,-1 3-1 16,3 0 0-16,0 0-1 16,0 0-5-16,-2 0 6 15,-3 0-1-15,0 0-5 16,-4 0 5-16,0 0 1 15,-5 0 1-15,0 0-1 16,-4 0 1-16,0 0 5 16,0 0-4-16,0 0 6 15,0 0 1-15,0 0 12 16,0 0-12-16,0 0 12 0,0 0-4 16,0 0 2-1,0 0-7-15,0 0-3 0,0 0 1 16,0 0-9-16,0 0-1 15,0 0 0-15,0 5 0 16,0 1 0-16,0 6-1 16,0 8 1-16,0 10 18 15,0 4 20-15,0 2-7 16,0-1-12-16,0-1 14 16,0-4 9-16,0-2-9 15,0-2 0-15,0-4-6 16,0-6-8-16,0-2-5 15,0-6-8-15,0-2 3 0,0-2-8 16,0-4 7 0,0 0-8-16,0 0 0 0,0 0 1 15,0 0-1-15,0 0 0 16,0 0-1-16,0 0-5 16,0 0-5-16,0 0-14 15,0 0-39-15,0 4-83 16,-2 0-159-16,-8 2-526 0</inkml:trace>
  <inkml:trace contextRef="#ctx0" brushRef="#br0" timeOffset="9416.12">23630 7185 418 0,'0'0'193'0,"0"0"-129"0,0 0-42 15,0 0 19-15,0 0 39 16,0 0-11-16,0 0-27 16,0 0-3-16,0 0 17 15,0 0 27-15,0 0 12 16,0 0 1-16,0 0-21 16,0 0-1-16,0 0-5 15,0 0 3-15,0 0 4 16,0 0 1-16,0 0 10 15,0 0 2-15,0 0-1 16,0 0-6-16,0 0-4 0,0 0-3 16,0 0-13-16,0-2-22 15,0 0-9-15,0-4 2 16,2-9 0-16,10-9-5 16,10-16-18-16,9-14-8 15,10-16-1-15,9-8-1 16,10-9 1-16,10-5-1 15,5 0 1-15,10-2 5 16,24-13 0-16,30-9 2 16,30-8-8-16,13 2-1 15,1 15-1-15,-9 15 2 16,-11 12 2-16,6-1 4 16,2 9-6-16,-3 6 1 0,-6 12-1 15,3 8-10 1,0 8 3-16,2 8-4 0,0 8 10 15,1 12 1-15,-2 10-1 16,0 0-8-16,5 14 9 16,3 14 0-16,-3 12-1 15,1 8 0-15,-8 10 0 16,-8 5-1-16,-8-1-7 16,-14-2 9-16,-25-7 1 15,-22-12 0-15,-23-7 5 16,-4 0 5-16,9 8-4 15,5 7-6-15,4 6 6 0,-9 2-7 16,-9-2 0 0,-9 0 6-16,-9-5 10 0,-8-4-3 15,-7-7 4-15,-7-10-1 16,-7-3 5-16,-1-8 9 16,-4-1-14-16,-1-7-4 15,0-2-3-15,0-4 0 16,-5 0-8-16,2 0 5 15,-2-2-5-15,-2-1 5 16,0 2-6-16,0-2 2 16,0-1 5-16,0 0 2 15,0 0 6-15,0 0 1 16,0 0-2-16,0 0-5 16,0 0 4-16,0 0-1 15,0 0-4-15,0 0-8 0,0-9-21 16,0-4 0-16,-2-4-17 15,-9-3 0-15,-3-4 12 16,-1 0 12-16,-7-3-4 16,-3-2 10-16,-2-4 8 15,0-1 0-15,-2-4-9 16,1-2 8-16,-1-2 1 16,5-2-11-16,3 4 11 15,6 5 9-15,3 7 18 16,6 10 37-16,1 6-1 15,1 6 11-15,4 5-18 0,-2 1-35 16,2 0-18 0,0 0-3-16,0 0-9 0,0 9-14 15,6 10 4 1,12 8 19-16,9 8 22 0,2 3 4 16,4 4-1-16,3 0 6 15,-2 0-2-15,1-2-1 16,-4-2-11-16,-2-2-8 15,-4-4-9-15,-3-2 9 16,-4-6-9-16,-5-1 0 16,-7-9 0-16,0-4-1 15,-6-4-5-15,0-4 6 16,0-2 0-16,-21 0 10 16,-16 0 12-16,-15 0-13 0,-12-2 0 15,-7-8-7-15,-1 2 11 16,9-1 20-16,10 1-1 15,13 2-25-15,11 2-7 16,14 0-11-16,8 0-60 16,7 1-150-16,0-1-287 15,0 0-858-15</inkml:trace>
  <inkml:trace contextRef="#ctx0" brushRef="#br0" timeOffset="13093.46">27206 13208 547 0,'0'0'139'0,"0"0"-139"16,0 0-46-16,0 0 25 15,0 0 13-15,0 0-13 16,0 0-4-16,68 3-9 16,-55-3-13-16,-3-3 23 15,0 3 12-15,-6 0-57 0</inkml:trace>
  <inkml:trace contextRef="#ctx0" brushRef="#br0" timeOffset="16314.55">27351 13020 146 0,'0'0'89'16,"0"0"-21"-16,0 0-25 16,0 0-22-16,0 0-14 15,0 0 3-15,0 0 3 16,9-12 14-16,-7 10 17 16,-2 2 12-16,0 0-11 0,3 0-6 15,-3 0-16 1,0 0-13-16,0 0-10 0,0 0 12 15,0 0 17-15,0 0 34 16,0 0 48-16,0 0 11 16,0 0-5-16,0 0-7 15,0 0-32-15,0 0-23 16,0 0-7-16,0 0-10 16,0 0-4-16,0 0-7 15,0 0 9-15,0 0 5 16,0 0-2-16,0 0-6 15,0 0-3-15,0 0-6 16,0 0-13-16,0 0-10 16,0 0 1-16,0 0 0 15,0 0-1-15,0 0-1 0,0 0 1 16,0 0-1-16,0 0 1 16,0 0 0-16,0 0 12 15,0 0-4-15,0 0 0 16,0 0 1-16,0 0-1 15,0 0-3-15,0 0 4 16,0 0 2-16,0 0 11 16,0 0 3-16,-3 0-4 15,3 0 2-15,0 0 1 16,0 0-2-16,0 0-7 16,0 0-14-16,0 0-1 15,0 0-1-15,0 0 1 16,0 0 0-16,0 0 7 0,0 0 1 15,0 0 10 1,0 0-7-16,0 0-6 16,0 0-6-16,0 0-17 0,0 0-21 15,0 0-31-15,0 0-89 16,0-4-139-16,0-2-461 0</inkml:trace>
  <inkml:trace contextRef="#ctx0" brushRef="#br0" timeOffset="23166.54">27424 12964 218 0,'0'0'268'16,"0"0"-129"-16,0 0-68 16,0 0-17-16,0 0 23 15,0 0 27-15,0 6-14 16,0-6-17-16,0 2-5 15,0-2-13-15,0 0-11 0,0 2 4 16,0 2 12-16,0-2 9 16,0-2-11-16,0 2 1 15,0-2 27-15,0 0 25 16,0 0 3-16,0 0-1 16,0 0-12-16,0 0-8 15,0 0-14-15,0 0-21 16,-2 0-13-16,-2 0-19 15,0 0-11-15,-1 0-2 16,3 0 11-16,0 0-2 16,0 0 1-16,-3 0-2 15,0 0-1-15,1 0 3 16,-3 0 3-16,1 0-3 16,-3 0-10-16,2 0 5 15,0 0-2-15,1 0-5 0,-1 0-10 16,3 0 5-16,-1 0-5 15,0 0 0-15,5 0-1 16,0 0 1-16,0 0 1 16,-2 0 5-16,2 0-1 15,-2 0 6-15,-2 2-2 16,-3 2-4-16,-1 0 2 16,-2 0-2-16,1 2-5 15,1-2 0-15,-2 2 1 16,2 2 4-16,-1-2-5 15,3 0-1-15,-2 2 1 16,2-2 0-16,-1 2 1 16,3 0 5-16,-3 0-6 0,2 4 0 15,1 2 0-15,-1 4 0 16,1 0-1-16,0 3 7 16,2 0-7-16,-1 1 1 15,3 0 0-15,0 5 7 16,0 0-2-16,0 2 0 15,0 3 4-15,5 3-9 16,-1 0 0-16,-4 1 7 16,2 2-7-16,-2 0 0 15,2 0-1-15,-2-2 2 16,5 1 5-16,-1-4 1 16,1 2-1-16,2-3-5 0,1 4-1 15,-1 2 0 1,-3 2 5-16,2 2-4 0,-6 4-1 15,0 5 5-15,0-1 2 16,0 0-7-16,0-2 14 16,-4-2-7-16,0-1-2 15,0-4 1-15,-1-2-6 16,-1 0-1-16,2 1 0 16,-1 1 0-16,-2 3 0 15,3 2 0-15,-1 4 1 16,-1 6 8-16,-3-2-9 15,2 4 11-15,-4 0-10 16,2-1 8-16,-2-1-8 0,2-2 10 16,0-1-11-16,0-6 17 15,0 3 2-15,0-1-18 16,1 1 10-16,-2 0-10 16,2 4 0-16,1 2-1 15,3-2 0-15,-2 4 0 16,2-4 0-16,0 3 0 15,2 1 1-15,0 2 0 16,-1 0-1-16,1 4 0 16,2-2 1-16,-2 5-1 15,2-3 0-15,0 2 0 16,-2-4 0-16,2 0 6 16,0 0-5-16,0 1 0 15,0 1 10-15,0 2-5 16,0 0 3-16,0-2-2 0,0 2-6 15,0 0-1-15,0-1 0 16,0 1 9-16,0-4-8 16,0 0 7-16,2-4-2 15,2 6 2-15,3-1-7 16,-1-1 10-16,2 4-5 16,-2-1-5-16,-1-4 5 15,-3-3-6-15,-2 1 0 16,0-7 0-16,0-6 0 15,0 2-1-15,0-4-1 16,0-2 1-16,0 2 1 16,0-3 0-16,0 3-1 15,-2-4 1-15,2 0-7 16,0-4 1-16,0 0 5 0,0-2-6 16,0-6 0-16,0-2 6 15,0-4-5-15,-3 0 6 16,1-1-1-16,-2-1 1 15,2-2 0-15,0 2 0 16,-2 0-1-16,4 2 0 16,0 2-5-16,0-2 4 15,0 6 1-15,0-4-4 16,0 0 5-16,0-6 1 16,0 0-1-16,0-6 0 15,0-6 1-15,0 2-1 0,6-4-6 16,2 6-1-16,5-2 6 15,6 0-4-15,1 2-6 16,2 1 2-16,2-4-10 16,1 2 5-16,2-4-8 15,-2-1 4-15,-2 0-4 16,0 3-2-16,-1-4 4 16,-4 1 8-16,0 4 3 15,-3-1 0-15,-1-4-4 16,-1 5-7-16,-1-1-17 15,-4 1-12-15,-1 0-23 16,-3 0-42-16,-4-3-82 16,-6 0-278-16,-12-5-1026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8E539C-DDF3-AC46-8B9D-2E762AE448C0}" type="datetimeFigureOut">
              <a:rPr lang="es-ES_tradnl" smtClean="0"/>
              <a:t>31/03/2022</a:t>
            </a:fld>
            <a:endParaRPr lang="es-ES_tradn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_tradn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F5C0A5-FBF0-BA4F-A7ED-D301001CE6FC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789541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gestión </a:t>
            </a:r>
            <a:r>
              <a:rPr lang="es-E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academica</a:t>
            </a:r>
            <a:r>
              <a:rPr lang="es-E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s-E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administativa</a:t>
            </a:r>
            <a:r>
              <a:rPr lang="es-E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logros y actividades a destacar.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5C0A5-FBF0-BA4F-A7ED-D301001CE6FC}" type="slidenum">
              <a:rPr lang="es-ES_tradnl" smtClean="0"/>
              <a:t>1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596859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gestión </a:t>
            </a:r>
            <a:r>
              <a:rPr lang="es-E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academica</a:t>
            </a:r>
            <a:r>
              <a:rPr lang="es-E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s-E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administativa</a:t>
            </a:r>
            <a:r>
              <a:rPr lang="es-E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logros y actividades a destacar.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5C0A5-FBF0-BA4F-A7ED-D301001CE6FC}" type="slidenum">
              <a:rPr lang="es-ES_tradnl" smtClean="0"/>
              <a:t>50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2718342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_tradnl"/>
              <a:t>Haga clic para modificar el estilo de subtítulo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280E0-7F35-E648-A499-767250BB567F}" type="datetimeFigureOut">
              <a:rPr lang="es-ES_tradnl" smtClean="0"/>
              <a:t>31/03/2022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70117-86FD-5C4E-9449-35DCC7DD46F3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757033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280E0-7F35-E648-A499-767250BB567F}" type="datetimeFigureOut">
              <a:rPr lang="es-ES_tradnl" smtClean="0"/>
              <a:t>31/03/2022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70117-86FD-5C4E-9449-35DCC7DD46F3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899222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280E0-7F35-E648-A499-767250BB567F}" type="datetimeFigureOut">
              <a:rPr lang="es-ES_tradnl" smtClean="0"/>
              <a:t>31/03/2022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70117-86FD-5C4E-9449-35DCC7DD46F3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8626403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280E0-7F35-E648-A499-767250BB567F}" type="datetimeFigureOut">
              <a:rPr lang="es-ES_tradnl" smtClean="0"/>
              <a:t>31/03/2022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70117-86FD-5C4E-9449-35DCC7DD46F3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8439787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280E0-7F35-E648-A499-767250BB567F}" type="datetimeFigureOut">
              <a:rPr lang="es-ES_tradnl" smtClean="0"/>
              <a:t>31/03/2022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70117-86FD-5C4E-9449-35DCC7DD46F3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6212619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280E0-7F35-E648-A499-767250BB567F}" type="datetimeFigureOut">
              <a:rPr lang="es-ES_tradnl" smtClean="0"/>
              <a:t>31/03/2022</a:t>
            </a:fld>
            <a:endParaRPr lang="es-ES_tradn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70117-86FD-5C4E-9449-35DCC7DD46F3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844884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280E0-7F35-E648-A499-767250BB567F}" type="datetimeFigureOut">
              <a:rPr lang="es-ES_tradnl" smtClean="0"/>
              <a:t>31/03/2022</a:t>
            </a:fld>
            <a:endParaRPr lang="es-ES_tradnl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70117-86FD-5C4E-9449-35DCC7DD46F3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6876633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280E0-7F35-E648-A499-767250BB567F}" type="datetimeFigureOut">
              <a:rPr lang="es-ES_tradnl" smtClean="0"/>
              <a:t>31/03/2022</a:t>
            </a:fld>
            <a:endParaRPr lang="es-ES_tradnl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70117-86FD-5C4E-9449-35DCC7DD46F3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5931071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280E0-7F35-E648-A499-767250BB567F}" type="datetimeFigureOut">
              <a:rPr lang="es-ES_tradnl" smtClean="0"/>
              <a:t>31/03/2022</a:t>
            </a:fld>
            <a:endParaRPr lang="es-ES_tradnl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70117-86FD-5C4E-9449-35DCC7DD46F3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8800626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280E0-7F35-E648-A499-767250BB567F}" type="datetimeFigureOut">
              <a:rPr lang="es-ES_tradnl" smtClean="0"/>
              <a:t>31/03/2022</a:t>
            </a:fld>
            <a:endParaRPr lang="es-ES_tradn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70117-86FD-5C4E-9449-35DCC7DD46F3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383917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_tradnl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280E0-7F35-E648-A499-767250BB567F}" type="datetimeFigureOut">
              <a:rPr lang="es-ES_tradnl" smtClean="0"/>
              <a:t>31/03/2022</a:t>
            </a:fld>
            <a:endParaRPr lang="es-ES_tradn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70117-86FD-5C4E-9449-35DCC7DD46F3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247643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A280E0-7F35-E648-A499-767250BB567F}" type="datetimeFigureOut">
              <a:rPr lang="es-ES_tradnl" smtClean="0"/>
              <a:t>31/03/2022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770117-86FD-5C4E-9449-35DCC7DD46F3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225682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_trad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oleObject" Target="../embeddings/oleObject2.bin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w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wmf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w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w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wmf"/><Relationship Id="rId4" Type="http://schemas.openxmlformats.org/officeDocument/2006/relationships/oleObject" Target="../embeddings/oleObject6.bin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w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w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w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wmf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hyperlink" Target="mailto:egonzal@javeriana.edu.co" TargetMode="External"/><Relationship Id="rId4" Type="http://schemas.openxmlformats.org/officeDocument/2006/relationships/hyperlink" Target="mailto:rueda-andrea@javeriana.edu.co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customXml" Target="../ink/ink1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Subtítulo 2"/>
          <p:cNvSpPr>
            <a:spLocks noGrp="1"/>
          </p:cNvSpPr>
          <p:nvPr>
            <p:ph type="subTitle" idx="1"/>
          </p:nvPr>
        </p:nvSpPr>
        <p:spPr>
          <a:xfrm>
            <a:off x="3384468" y="2812021"/>
            <a:ext cx="8456166" cy="1581096"/>
          </a:xfrm>
        </p:spPr>
        <p:txBody>
          <a:bodyPr>
            <a:noAutofit/>
          </a:bodyPr>
          <a:lstStyle/>
          <a:p>
            <a:r>
              <a:rPr lang="es-ES_tradnl" sz="54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Inteligencia Artificial</a:t>
            </a:r>
          </a:p>
          <a:p>
            <a:r>
              <a:rPr lang="es-ES_tradnl" sz="3600" b="1" dirty="0">
                <a:solidFill>
                  <a:srgbClr val="FFC000"/>
                </a:solidFill>
                <a:latin typeface="Arial" charset="0"/>
                <a:ea typeface="Arial" charset="0"/>
                <a:cs typeface="Arial" charset="0"/>
              </a:rPr>
              <a:t>Sistemas Basados en Reglas</a:t>
            </a:r>
          </a:p>
          <a:p>
            <a:r>
              <a:rPr lang="es-ES_tradnl" sz="3600" b="1" dirty="0">
                <a:solidFill>
                  <a:srgbClr val="FFC000"/>
                </a:solidFill>
                <a:latin typeface="Arial" charset="0"/>
                <a:ea typeface="Arial" charset="0"/>
                <a:cs typeface="Arial" charset="0"/>
              </a:rPr>
              <a:t>Lógica Difusa</a:t>
            </a:r>
          </a:p>
        </p:txBody>
      </p:sp>
      <p:sp>
        <p:nvSpPr>
          <p:cNvPr id="7" name="2 Subtítulo"/>
          <p:cNvSpPr txBox="1">
            <a:spLocks/>
          </p:cNvSpPr>
          <p:nvPr/>
        </p:nvSpPr>
        <p:spPr>
          <a:xfrm>
            <a:off x="1110086" y="6277014"/>
            <a:ext cx="6696744" cy="648072"/>
          </a:xfrm>
          <a:prstGeom prst="rect">
            <a:avLst/>
          </a:prstGeom>
          <a:solidFill>
            <a:schemeClr val="bg1"/>
          </a:solidFill>
        </p:spPr>
        <p:txBody>
          <a:bodyPr vert="horz" lIns="0" rIns="18288">
            <a:normAutofit/>
          </a:bodyPr>
          <a:lstStyle>
            <a:lvl1pPr marL="0" marR="45720" indent="0" algn="r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None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None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None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None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None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ct val="20000"/>
              </a:spcBef>
              <a:buClr>
                <a:schemeClr val="tx2"/>
              </a:buClr>
              <a:buNone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None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s-ES" sz="1400" dirty="0">
              <a:solidFill>
                <a:srgbClr val="7030A0"/>
              </a:solidFill>
            </a:endParaRPr>
          </a:p>
        </p:txBody>
      </p:sp>
      <p:sp>
        <p:nvSpPr>
          <p:cNvPr id="6" name="Subtítulo 2"/>
          <p:cNvSpPr txBox="1">
            <a:spLocks/>
          </p:cNvSpPr>
          <p:nvPr/>
        </p:nvSpPr>
        <p:spPr>
          <a:xfrm>
            <a:off x="3237227" y="5298279"/>
            <a:ext cx="8456166" cy="1002738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sz="2000" b="1" dirty="0">
                <a:solidFill>
                  <a:schemeClr val="accent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Ing. Andrea Rueda</a:t>
            </a:r>
            <a:br>
              <a:rPr lang="es-ES_tradnl" sz="2000" b="1" dirty="0">
                <a:solidFill>
                  <a:schemeClr val="accent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</a:br>
            <a:r>
              <a:rPr lang="es-ES_tradnl" sz="2000" b="1" dirty="0">
                <a:solidFill>
                  <a:schemeClr val="accent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Ing. Enrique González</a:t>
            </a:r>
          </a:p>
          <a:p>
            <a:r>
              <a:rPr lang="es-ES_tradnl" sz="2000" b="1" dirty="0">
                <a:solidFill>
                  <a:schemeClr val="accent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Ing. Abraham Montes</a:t>
            </a:r>
          </a:p>
          <a:p>
            <a:r>
              <a:rPr lang="es-ES_tradnl" sz="2000" b="1" dirty="0">
                <a:solidFill>
                  <a:schemeClr val="accent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Departamento de Ingeniería de Sistemas</a:t>
            </a:r>
          </a:p>
        </p:txBody>
      </p:sp>
      <p:pic>
        <p:nvPicPr>
          <p:cNvPr id="8" name="Imagen 7" descr="Logo Pontificia Universidad Javeriana">
            <a:extLst>
              <a:ext uri="{FF2B5EF4-FFF2-40B4-BE49-F238E27FC236}">
                <a16:creationId xmlns:a16="http://schemas.microsoft.com/office/drawing/2014/main" id="{034C0FFF-3320-014B-8962-C498FBC336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8273" y="23139"/>
            <a:ext cx="4473835" cy="188372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3285920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01128" cy="6863135"/>
          </a:xfrm>
        </p:spPr>
      </p:pic>
      <p:sp>
        <p:nvSpPr>
          <p:cNvPr id="31" name="Rectángulo 30"/>
          <p:cNvSpPr/>
          <p:nvPr/>
        </p:nvSpPr>
        <p:spPr>
          <a:xfrm>
            <a:off x="1341912" y="583285"/>
            <a:ext cx="7172696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_tradnl" sz="30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1 – Introducción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224146" y="1609119"/>
            <a:ext cx="8923705" cy="19914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9pPr>
          </a:lstStyle>
          <a:p>
            <a:pPr marL="0" indent="0" eaLnBrk="1" hangingPunct="1">
              <a:spcBef>
                <a:spcPct val="20000"/>
              </a:spcBef>
              <a:buClr>
                <a:schemeClr val="hlink"/>
              </a:buClr>
              <a:buSzPct val="55000"/>
            </a:pPr>
            <a:r>
              <a:rPr lang="es-CO" altLang="es-CO" b="0" dirty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Una cuestión de “grado”</a:t>
            </a:r>
          </a:p>
          <a:p>
            <a:pPr marL="0" indent="0" eaLnBrk="1" hangingPunct="1">
              <a:spcBef>
                <a:spcPct val="20000"/>
              </a:spcBef>
              <a:buClr>
                <a:schemeClr val="hlink"/>
              </a:buClr>
              <a:buSzPct val="55000"/>
            </a:pPr>
            <a:endParaRPr lang="es-CO" altLang="es-CO" b="0" dirty="0">
              <a:solidFill>
                <a:schemeClr val="accent4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</a:pPr>
            <a:r>
              <a:rPr kumimoji="0" lang="es-ES" altLang="es-CO" sz="2200" b="0" dirty="0">
                <a:solidFill>
                  <a:schemeClr val="accent1">
                    <a:lumMod val="50000"/>
                  </a:schemeClr>
                </a:solidFill>
              </a:rPr>
              <a:t>Rangos de edad	➜ ¿niño, joven, adulto?</a:t>
            </a:r>
          </a:p>
          <a:p>
            <a:pPr marL="0" indent="0" eaLnBrk="1" hangingPunct="1">
              <a:spcBef>
                <a:spcPct val="20000"/>
              </a:spcBef>
              <a:buClr>
                <a:schemeClr val="hlink"/>
              </a:buClr>
              <a:buSzPct val="55000"/>
            </a:pPr>
            <a:r>
              <a:rPr kumimoji="0" lang="es-ES" altLang="es-CO" sz="2200" b="0" dirty="0">
                <a:solidFill>
                  <a:schemeClr val="accent1">
                    <a:lumMod val="50000"/>
                  </a:schemeClr>
                </a:solidFill>
              </a:rPr>
              <a:t>     ¿dónde se pone el umbral entre las diferentes clases?</a:t>
            </a:r>
            <a:br>
              <a:rPr kumimoji="0" lang="es-ES" altLang="es-CO" sz="2200" b="0" dirty="0">
                <a:solidFill>
                  <a:schemeClr val="accent1">
                    <a:lumMod val="50000"/>
                  </a:schemeClr>
                </a:solidFill>
              </a:rPr>
            </a:br>
            <a:endParaRPr kumimoji="0" lang="es-ES" altLang="es-CO" sz="2200" b="0" dirty="0">
              <a:solidFill>
                <a:schemeClr val="accent1">
                  <a:lumMod val="50000"/>
                </a:schemeClr>
              </a:solidFill>
            </a:endParaRP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</a:pPr>
            <a:r>
              <a:rPr kumimoji="0" lang="es-ES" altLang="es-CO" sz="2200" b="0" dirty="0">
                <a:solidFill>
                  <a:schemeClr val="accent1"/>
                </a:solidFill>
              </a:rPr>
              <a:t>N = {x : 0 &lt;= x &lt; 12}</a:t>
            </a:r>
            <a:br>
              <a:rPr kumimoji="0" lang="es-ES" altLang="es-CO" sz="2200" b="0" dirty="0">
                <a:solidFill>
                  <a:schemeClr val="accent1"/>
                </a:solidFill>
              </a:rPr>
            </a:br>
            <a:r>
              <a:rPr kumimoji="0" lang="es-ES" altLang="es-CO" sz="2200" b="0" dirty="0">
                <a:solidFill>
                  <a:schemeClr val="accent1"/>
                </a:solidFill>
              </a:rPr>
              <a:t>N = {0,1,2,3,4,5,6,7,8,9,10,11}</a:t>
            </a:r>
            <a:br>
              <a:rPr kumimoji="0" lang="es-ES" altLang="es-CO" sz="2200" b="0" dirty="0">
                <a:solidFill>
                  <a:schemeClr val="accent1"/>
                </a:solidFill>
              </a:rPr>
            </a:br>
            <a:r>
              <a:rPr kumimoji="0" lang="es-ES" altLang="es-CO" sz="2200" b="0" dirty="0">
                <a:solidFill>
                  <a:schemeClr val="accent2"/>
                </a:solidFill>
              </a:rPr>
              <a:t>J = {x : 12 &lt;= x &lt; 30}</a:t>
            </a:r>
            <a:br>
              <a:rPr kumimoji="0" lang="es-ES" altLang="es-CO" sz="2200" b="0" dirty="0">
                <a:solidFill>
                  <a:schemeClr val="accent2"/>
                </a:solidFill>
              </a:rPr>
            </a:br>
            <a:r>
              <a:rPr kumimoji="0" lang="es-ES" altLang="es-CO" sz="2200" b="0" dirty="0">
                <a:solidFill>
                  <a:schemeClr val="accent2"/>
                </a:solidFill>
              </a:rPr>
              <a:t>J = {12,13,14,15,16,17,18,19,20,</a:t>
            </a:r>
            <a:br>
              <a:rPr kumimoji="0" lang="es-ES" altLang="es-CO" sz="2200" b="0" dirty="0">
                <a:solidFill>
                  <a:schemeClr val="accent2"/>
                </a:solidFill>
              </a:rPr>
            </a:br>
            <a:r>
              <a:rPr kumimoji="0" lang="es-ES" altLang="es-CO" sz="2200" b="0" dirty="0">
                <a:solidFill>
                  <a:schemeClr val="accent2"/>
                </a:solidFill>
              </a:rPr>
              <a:t>       21,22,23,24,25,26,27,28,29}</a:t>
            </a:r>
            <a:br>
              <a:rPr kumimoji="0" lang="es-ES" altLang="es-CO" sz="2200" b="0" dirty="0">
                <a:solidFill>
                  <a:schemeClr val="accent2"/>
                </a:solidFill>
              </a:rPr>
            </a:br>
            <a:r>
              <a:rPr kumimoji="0" lang="es-ES" altLang="es-CO" sz="2200" b="0" dirty="0">
                <a:solidFill>
                  <a:schemeClr val="accent6"/>
                </a:solidFill>
              </a:rPr>
              <a:t>A = {x : x &gt;= 30}</a:t>
            </a:r>
            <a:br>
              <a:rPr kumimoji="0" lang="es-ES" altLang="es-CO" sz="2200" b="0" dirty="0">
                <a:solidFill>
                  <a:schemeClr val="accent6"/>
                </a:solidFill>
              </a:rPr>
            </a:br>
            <a:r>
              <a:rPr kumimoji="0" lang="es-ES" altLang="es-CO" sz="2200" b="0" dirty="0">
                <a:solidFill>
                  <a:schemeClr val="accent6"/>
                </a:solidFill>
              </a:rPr>
              <a:t>A = {30,31,32,33,…}</a:t>
            </a:r>
            <a:br>
              <a:rPr kumimoji="0" lang="es-ES" altLang="es-CO" sz="2200" b="0" dirty="0">
                <a:solidFill>
                  <a:schemeClr val="accent1">
                    <a:lumMod val="50000"/>
                  </a:schemeClr>
                </a:solidFill>
              </a:rPr>
            </a:br>
            <a:endParaRPr kumimoji="0" lang="es-ES" altLang="es-CO" sz="2200" b="0" dirty="0">
              <a:solidFill>
                <a:schemeClr val="accent1">
                  <a:lumMod val="50000"/>
                </a:schemeClr>
              </a:solidFill>
            </a:endParaRPr>
          </a:p>
        </p:txBody>
      </p:sp>
      <p:graphicFrame>
        <p:nvGraphicFramePr>
          <p:cNvPr id="2" name="Gráfico 1">
            <a:extLst>
              <a:ext uri="{FF2B5EF4-FFF2-40B4-BE49-F238E27FC236}">
                <a16:creationId xmlns:a16="http://schemas.microsoft.com/office/drawing/2014/main" id="{13770643-0DC6-5C4A-AA9E-16AFD330F7D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01562611"/>
              </p:ext>
            </p:extLst>
          </p:nvPr>
        </p:nvGraphicFramePr>
        <p:xfrm>
          <a:off x="6397571" y="3600530"/>
          <a:ext cx="3886201" cy="27093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CuadroTexto 2">
            <a:extLst>
              <a:ext uri="{FF2B5EF4-FFF2-40B4-BE49-F238E27FC236}">
                <a16:creationId xmlns:a16="http://schemas.microsoft.com/office/drawing/2014/main" id="{745AD279-15D0-054A-9243-F75CD6BE2C12}"/>
              </a:ext>
            </a:extLst>
          </p:cNvPr>
          <p:cNvSpPr txBox="1"/>
          <p:nvPr/>
        </p:nvSpPr>
        <p:spPr>
          <a:xfrm>
            <a:off x="3892325" y="5566829"/>
            <a:ext cx="2071869" cy="70788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s-CO" sz="2000" dirty="0">
                <a:solidFill>
                  <a:schemeClr val="accent2"/>
                </a:solidFill>
              </a:rPr>
              <a:t>Versión </a:t>
            </a:r>
            <a:r>
              <a:rPr lang="es-CO" sz="2000" i="1" dirty="0">
                <a:solidFill>
                  <a:schemeClr val="accent2"/>
                </a:solidFill>
              </a:rPr>
              <a:t>crisp</a:t>
            </a:r>
            <a:r>
              <a:rPr lang="es-CO" sz="2000" dirty="0">
                <a:solidFill>
                  <a:schemeClr val="accent2"/>
                </a:solidFill>
              </a:rPr>
              <a:t>: función escalón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693161D9-39FB-0A40-956A-3D3191D63C06}"/>
              </a:ext>
            </a:extLst>
          </p:cNvPr>
          <p:cNvSpPr txBox="1"/>
          <p:nvPr/>
        </p:nvSpPr>
        <p:spPr>
          <a:xfrm>
            <a:off x="8075463" y="2377070"/>
            <a:ext cx="1542579" cy="369332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es-CO" dirty="0">
                <a:solidFill>
                  <a:srgbClr val="7030A0"/>
                </a:solidFill>
              </a:rPr>
              <a:t>Cambio súbito</a:t>
            </a:r>
          </a:p>
        </p:txBody>
      </p: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4BC2EC4E-4B25-AD41-B4E5-C88DB5A82572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7789762" y="2746402"/>
            <a:ext cx="1056991" cy="1708256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A15212F8-1B64-B94E-B9E2-6CD7D30AFE11}"/>
              </a:ext>
            </a:extLst>
          </p:cNvPr>
          <p:cNvCxnSpPr>
            <a:cxnSpLocks/>
          </p:cNvCxnSpPr>
          <p:nvPr/>
        </p:nvCxnSpPr>
        <p:spPr>
          <a:xfrm>
            <a:off x="8846753" y="2746402"/>
            <a:ext cx="386955" cy="1708256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1242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AsOne/>
      </p:bldGraphic>
      <p:bldP spid="3" grpId="0" animBg="1"/>
      <p:bldP spid="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01128" cy="6863135"/>
          </a:xfrm>
        </p:spPr>
      </p:pic>
      <p:sp>
        <p:nvSpPr>
          <p:cNvPr id="31" name="Rectángulo 30"/>
          <p:cNvSpPr/>
          <p:nvPr/>
        </p:nvSpPr>
        <p:spPr>
          <a:xfrm>
            <a:off x="1341912" y="583285"/>
            <a:ext cx="7172696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_tradnl" sz="30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1 – Introducción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224146" y="1609119"/>
            <a:ext cx="8923705" cy="19914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9pPr>
          </a:lstStyle>
          <a:p>
            <a:pPr marL="0" indent="0" eaLnBrk="1" hangingPunct="1">
              <a:spcBef>
                <a:spcPct val="20000"/>
              </a:spcBef>
              <a:buClr>
                <a:schemeClr val="hlink"/>
              </a:buClr>
              <a:buSzPct val="55000"/>
            </a:pPr>
            <a:r>
              <a:rPr lang="es-CO" altLang="es-CO" b="0" dirty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Una cuestión de “grado”</a:t>
            </a:r>
          </a:p>
          <a:p>
            <a:pPr marL="0" indent="0" eaLnBrk="1" hangingPunct="1">
              <a:spcBef>
                <a:spcPct val="20000"/>
              </a:spcBef>
              <a:buClr>
                <a:schemeClr val="hlink"/>
              </a:buClr>
              <a:buSzPct val="55000"/>
            </a:pPr>
            <a:endParaRPr lang="es-CO" altLang="es-CO" b="0" dirty="0">
              <a:solidFill>
                <a:schemeClr val="accent4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</a:pPr>
            <a:r>
              <a:rPr kumimoji="0" lang="es-ES" altLang="es-CO" sz="2200" b="0" dirty="0">
                <a:solidFill>
                  <a:schemeClr val="accent1">
                    <a:lumMod val="50000"/>
                  </a:schemeClr>
                </a:solidFill>
              </a:rPr>
              <a:t>Rangos de edad	➜ ¿niño, joven, adulto?</a:t>
            </a:r>
            <a:br>
              <a:rPr kumimoji="0" lang="es-ES" altLang="es-CO" sz="2200" b="0" dirty="0">
                <a:solidFill>
                  <a:schemeClr val="accent1">
                    <a:lumMod val="50000"/>
                  </a:schemeClr>
                </a:solidFill>
              </a:rPr>
            </a:br>
            <a:r>
              <a:rPr kumimoji="0" lang="es-ES" altLang="es-CO" sz="2200" b="0" dirty="0">
                <a:solidFill>
                  <a:schemeClr val="accent1">
                    <a:lumMod val="50000"/>
                  </a:schemeClr>
                </a:solidFill>
              </a:rPr>
              <a:t>¿dónde se pone el umbral entre las diferentes clases?</a:t>
            </a:r>
            <a:br>
              <a:rPr kumimoji="0" lang="es-ES" altLang="es-CO" sz="2200" b="0" dirty="0">
                <a:solidFill>
                  <a:schemeClr val="accent1">
                    <a:lumMod val="50000"/>
                  </a:schemeClr>
                </a:solidFill>
              </a:rPr>
            </a:br>
            <a:endParaRPr kumimoji="0" lang="es-ES" altLang="es-CO" sz="2200" b="0" dirty="0">
              <a:solidFill>
                <a:schemeClr val="accent1">
                  <a:lumMod val="50000"/>
                </a:schemeClr>
              </a:solidFill>
            </a:endParaRP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</a:pPr>
            <a:r>
              <a:rPr kumimoji="0" lang="es-ES" altLang="es-CO" sz="2200" b="0" dirty="0">
                <a:solidFill>
                  <a:schemeClr val="accent1"/>
                </a:solidFill>
              </a:rPr>
              <a:t>N = {0,1,2,3,4,5,6,7,8,9,10,11}</a:t>
            </a:r>
            <a:br>
              <a:rPr kumimoji="0" lang="es-ES" altLang="es-CO" sz="2200" b="0" dirty="0">
                <a:solidFill>
                  <a:schemeClr val="accent1"/>
                </a:solidFill>
              </a:rPr>
            </a:br>
            <a:r>
              <a:rPr kumimoji="0" lang="es-ES" altLang="es-CO" sz="2200" b="0" dirty="0">
                <a:solidFill>
                  <a:schemeClr val="accent2"/>
                </a:solidFill>
              </a:rPr>
              <a:t>J = {12,13,14,15,16,17,18,19,20,</a:t>
            </a:r>
            <a:br>
              <a:rPr kumimoji="0" lang="es-ES" altLang="es-CO" sz="2200" b="0" dirty="0">
                <a:solidFill>
                  <a:schemeClr val="accent2"/>
                </a:solidFill>
              </a:rPr>
            </a:br>
            <a:r>
              <a:rPr kumimoji="0" lang="es-ES" altLang="es-CO" sz="2200" b="0" dirty="0">
                <a:solidFill>
                  <a:schemeClr val="accent2"/>
                </a:solidFill>
              </a:rPr>
              <a:t>       21,22,23,24,25,26,27,28,29}</a:t>
            </a:r>
            <a:br>
              <a:rPr kumimoji="0" lang="es-ES" altLang="es-CO" sz="2200" b="0" dirty="0">
                <a:solidFill>
                  <a:schemeClr val="accent2"/>
                </a:solidFill>
              </a:rPr>
            </a:br>
            <a:r>
              <a:rPr kumimoji="0" lang="es-ES" altLang="es-CO" sz="2200" b="0" dirty="0">
                <a:solidFill>
                  <a:schemeClr val="accent6"/>
                </a:solidFill>
              </a:rPr>
              <a:t>A = {30,31,32,33,…}</a:t>
            </a:r>
            <a:br>
              <a:rPr kumimoji="0" lang="es-ES" altLang="es-CO" sz="2200" b="0" dirty="0">
                <a:solidFill>
                  <a:schemeClr val="accent1">
                    <a:lumMod val="50000"/>
                  </a:schemeClr>
                </a:solidFill>
              </a:rPr>
            </a:br>
            <a:endParaRPr kumimoji="0" lang="es-ES" altLang="es-CO" sz="2200" b="0" dirty="0">
              <a:solidFill>
                <a:schemeClr val="accent1">
                  <a:lumMod val="50000"/>
                </a:schemeClr>
              </a:solidFill>
            </a:endParaRP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</a:pPr>
            <a:r>
              <a:rPr kumimoji="0" lang="es-ES" altLang="es-CO" sz="2200" b="0" dirty="0">
                <a:solidFill>
                  <a:schemeClr val="accent1">
                    <a:lumMod val="50000"/>
                  </a:schemeClr>
                </a:solidFill>
              </a:rPr>
              <a:t>El cambio entre clases es progresivo!</a:t>
            </a:r>
          </a:p>
        </p:txBody>
      </p:sp>
      <p:graphicFrame>
        <p:nvGraphicFramePr>
          <p:cNvPr id="2" name="Gráfico 1">
            <a:extLst>
              <a:ext uri="{FF2B5EF4-FFF2-40B4-BE49-F238E27FC236}">
                <a16:creationId xmlns:a16="http://schemas.microsoft.com/office/drawing/2014/main" id="{13770643-0DC6-5C4A-AA9E-16AFD330F7D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71293505"/>
              </p:ext>
            </p:extLst>
          </p:nvPr>
        </p:nvGraphicFramePr>
        <p:xfrm>
          <a:off x="6397571" y="3600530"/>
          <a:ext cx="3886201" cy="27093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CuadroTexto 2">
            <a:extLst>
              <a:ext uri="{FF2B5EF4-FFF2-40B4-BE49-F238E27FC236}">
                <a16:creationId xmlns:a16="http://schemas.microsoft.com/office/drawing/2014/main" id="{745AD279-15D0-054A-9243-F75CD6BE2C12}"/>
              </a:ext>
            </a:extLst>
          </p:cNvPr>
          <p:cNvSpPr txBox="1"/>
          <p:nvPr/>
        </p:nvSpPr>
        <p:spPr>
          <a:xfrm>
            <a:off x="3892325" y="5775179"/>
            <a:ext cx="2203675" cy="70788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s-CO" sz="2000" dirty="0">
                <a:solidFill>
                  <a:schemeClr val="accent2"/>
                </a:solidFill>
              </a:rPr>
              <a:t>Versión </a:t>
            </a:r>
            <a:r>
              <a:rPr lang="es-CO" sz="2000" i="1" dirty="0">
                <a:solidFill>
                  <a:schemeClr val="accent2"/>
                </a:solidFill>
              </a:rPr>
              <a:t>fuzzy</a:t>
            </a:r>
            <a:r>
              <a:rPr lang="es-CO" sz="2000" dirty="0">
                <a:solidFill>
                  <a:schemeClr val="accent2"/>
                </a:solidFill>
              </a:rPr>
              <a:t>: cambios graduales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B7E5AF4A-DD42-7C4A-9AB4-796C2EAD9CE0}"/>
              </a:ext>
            </a:extLst>
          </p:cNvPr>
          <p:cNvSpPr txBox="1"/>
          <p:nvPr/>
        </p:nvSpPr>
        <p:spPr>
          <a:xfrm>
            <a:off x="8075463" y="2377070"/>
            <a:ext cx="1369479" cy="369332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es-CO" dirty="0">
                <a:solidFill>
                  <a:srgbClr val="7030A0"/>
                </a:solidFill>
              </a:rPr>
              <a:t>Gradualidad</a:t>
            </a:r>
          </a:p>
        </p:txBody>
      </p: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3B47CCBB-6FAA-C44C-8894-0B2D41BE09A9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7796689" y="2746402"/>
            <a:ext cx="963514" cy="2311735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A72482C3-D980-694E-BE58-0588E28770B6}"/>
              </a:ext>
            </a:extLst>
          </p:cNvPr>
          <p:cNvCxnSpPr>
            <a:cxnSpLocks/>
          </p:cNvCxnSpPr>
          <p:nvPr/>
        </p:nvCxnSpPr>
        <p:spPr>
          <a:xfrm>
            <a:off x="8846753" y="2746402"/>
            <a:ext cx="436143" cy="2311735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7853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AsOne/>
      </p:bldGraphic>
      <p:bldP spid="3" grpId="0" animBg="1"/>
      <p:bldP spid="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01128" cy="6863135"/>
          </a:xfrm>
        </p:spPr>
      </p:pic>
      <p:sp>
        <p:nvSpPr>
          <p:cNvPr id="31" name="Rectángulo 30"/>
          <p:cNvSpPr/>
          <p:nvPr/>
        </p:nvSpPr>
        <p:spPr>
          <a:xfrm>
            <a:off x="1341912" y="583285"/>
            <a:ext cx="7172696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_tradnl" sz="30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1 – Introducción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224146" y="2344615"/>
            <a:ext cx="7172697" cy="32014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9pPr>
          </a:lstStyle>
          <a:p>
            <a:pPr marL="0" indent="0" eaLnBrk="1" hangingPunct="1">
              <a:spcBef>
                <a:spcPct val="20000"/>
              </a:spcBef>
              <a:buClr>
                <a:schemeClr val="hlink"/>
              </a:buClr>
              <a:buSzPct val="55000"/>
            </a:pPr>
            <a:r>
              <a:rPr lang="es-CO" altLang="es-CO" b="0" dirty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Intentando reflejar la forma de pensar de los seres humanos</a:t>
            </a:r>
          </a:p>
          <a:p>
            <a:pPr marL="0" indent="0" eaLnBrk="1" hangingPunct="1">
              <a:spcBef>
                <a:spcPct val="20000"/>
              </a:spcBef>
              <a:buClr>
                <a:schemeClr val="hlink"/>
              </a:buClr>
              <a:buSzPct val="55000"/>
            </a:pPr>
            <a:endParaRPr lang="es-CO" altLang="es-CO" b="0" dirty="0">
              <a:solidFill>
                <a:schemeClr val="accent4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</a:pPr>
            <a:r>
              <a:rPr kumimoji="0" lang="es-ES" altLang="es-CO" sz="2200" b="0" dirty="0">
                <a:solidFill>
                  <a:schemeClr val="accent1">
                    <a:lumMod val="50000"/>
                  </a:schemeClr>
                </a:solidFill>
              </a:rPr>
              <a:t>Datos basados en variables difusas proveen evidencia más precisa acerca de fenómenos reales que los datos basados en variables </a:t>
            </a:r>
            <a:r>
              <a:rPr kumimoji="0" lang="es-ES" altLang="es-CO" sz="2200" b="0" i="1" dirty="0" err="1">
                <a:solidFill>
                  <a:schemeClr val="accent1">
                    <a:lumMod val="50000"/>
                  </a:schemeClr>
                </a:solidFill>
              </a:rPr>
              <a:t>crisp</a:t>
            </a:r>
            <a:r>
              <a:rPr kumimoji="0" lang="es-ES" altLang="es-CO" sz="2200" b="0" dirty="0">
                <a:solidFill>
                  <a:schemeClr val="accent1">
                    <a:lumMod val="50000"/>
                  </a:schemeClr>
                </a:solidFill>
              </a:rPr>
              <a:t>.</a:t>
            </a: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</a:pPr>
            <a:endParaRPr kumimoji="0" lang="es-ES" altLang="es-CO" sz="2200" b="0" dirty="0">
              <a:solidFill>
                <a:schemeClr val="accent1">
                  <a:lumMod val="50000"/>
                </a:schemeClr>
              </a:solidFill>
            </a:endParaRP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</a:pPr>
            <a:r>
              <a:rPr kumimoji="0" lang="es-CO" sz="2200" b="0" dirty="0">
                <a:solidFill>
                  <a:schemeClr val="accent1">
                    <a:lumMod val="50000"/>
                  </a:schemeClr>
                </a:solidFill>
              </a:rPr>
              <a:t>"</a:t>
            </a:r>
            <a:r>
              <a:rPr kumimoji="0" lang="es-CO" sz="2200" b="0" i="1" dirty="0">
                <a:solidFill>
                  <a:schemeClr val="accent1">
                    <a:lumMod val="50000"/>
                  </a:schemeClr>
                </a:solidFill>
              </a:rPr>
              <a:t>Cuanto más refieren a la realidad, las leyes matemáticas se vuelven inciertas; y cuanto más certeras son, menos se refieren a la realidad</a:t>
            </a:r>
            <a:r>
              <a:rPr kumimoji="0" lang="es-CO" sz="2200" b="0" dirty="0">
                <a:solidFill>
                  <a:schemeClr val="accent1">
                    <a:lumMod val="50000"/>
                  </a:schemeClr>
                </a:solidFill>
              </a:rPr>
              <a:t>" Albert Einstein.</a:t>
            </a:r>
            <a:endParaRPr kumimoji="0" lang="es-ES" altLang="es-CO" sz="2200" b="0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3" name="Imagen 2" descr="Imagen que contiene persona, hombre, viendo, vistiendo&#10;&#10;Descripción generada automáticamente">
            <a:extLst>
              <a:ext uri="{FF2B5EF4-FFF2-40B4-BE49-F238E27FC236}">
                <a16:creationId xmlns:a16="http://schemas.microsoft.com/office/drawing/2014/main" id="{CF3E9462-18B7-B949-8582-04515CD80D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9335" y="2868983"/>
            <a:ext cx="2088519" cy="2777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1233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128" y="0"/>
            <a:ext cx="12201128" cy="6863135"/>
          </a:xfrm>
        </p:spPr>
      </p:pic>
      <p:sp>
        <p:nvSpPr>
          <p:cNvPr id="31" name="Rectángulo 30"/>
          <p:cNvSpPr/>
          <p:nvPr/>
        </p:nvSpPr>
        <p:spPr>
          <a:xfrm>
            <a:off x="1341912" y="583285"/>
            <a:ext cx="7172696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_tradnl" sz="30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2 – Marco conceptual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224147" y="1440156"/>
            <a:ext cx="8009305" cy="19914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9pPr>
          </a:lstStyle>
          <a:p>
            <a:pPr marL="0" indent="0" eaLnBrk="1" hangingPunct="1">
              <a:spcBef>
                <a:spcPct val="20000"/>
              </a:spcBef>
              <a:buClr>
                <a:schemeClr val="hlink"/>
              </a:buClr>
              <a:buSzPct val="55000"/>
            </a:pPr>
            <a:r>
              <a:rPr lang="es-CO" altLang="es-CO" b="0" dirty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Conjunto difuso (</a:t>
            </a:r>
            <a:r>
              <a:rPr lang="es-CO" altLang="es-CO" b="0" i="1" dirty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fuzzy set</a:t>
            </a:r>
            <a:r>
              <a:rPr lang="es-CO" altLang="es-CO" b="0" dirty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</a:p>
          <a:p>
            <a:pPr marL="0" indent="0" eaLnBrk="1" hangingPunct="1">
              <a:spcBef>
                <a:spcPct val="20000"/>
              </a:spcBef>
              <a:buClr>
                <a:schemeClr val="hlink"/>
              </a:buClr>
              <a:buSzPct val="55000"/>
            </a:pPr>
            <a:endParaRPr lang="es-CO" altLang="es-CO" b="0" dirty="0">
              <a:solidFill>
                <a:schemeClr val="accent4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</a:pPr>
            <a:r>
              <a:rPr kumimoji="0" lang="es-ES" altLang="es-CO" sz="2200" b="0" dirty="0">
                <a:solidFill>
                  <a:schemeClr val="accent1">
                    <a:lumMod val="50000"/>
                  </a:schemeClr>
                </a:solidFill>
              </a:rPr>
              <a:t>Conjunto X en donde cada elemento y tiene un </a:t>
            </a:r>
            <a:r>
              <a:rPr kumimoji="0" lang="es-ES" altLang="es-CO" sz="2200" b="0" dirty="0">
                <a:solidFill>
                  <a:schemeClr val="accent1"/>
                </a:solidFill>
              </a:rPr>
              <a:t>grado de pertenencia</a:t>
            </a:r>
            <a:r>
              <a:rPr kumimoji="0" lang="es-ES" altLang="es-CO" sz="2200" b="0" dirty="0">
                <a:solidFill>
                  <a:schemeClr val="accent1">
                    <a:lumMod val="50000"/>
                  </a:schemeClr>
                </a:solidFill>
              </a:rPr>
              <a:t> 𝜇</a:t>
            </a:r>
            <a:r>
              <a:rPr kumimoji="0" lang="es-ES" altLang="es-CO" sz="2200" b="0" baseline="-25000" dirty="0">
                <a:solidFill>
                  <a:schemeClr val="accent1">
                    <a:lumMod val="50000"/>
                  </a:schemeClr>
                </a:solidFill>
              </a:rPr>
              <a:t>X</a:t>
            </a:r>
            <a:r>
              <a:rPr kumimoji="0" lang="es-ES" altLang="es-CO" sz="2200" b="0" dirty="0">
                <a:solidFill>
                  <a:schemeClr val="accent1">
                    <a:lumMod val="50000"/>
                  </a:schemeClr>
                </a:solidFill>
              </a:rPr>
              <a:t>(y) (o A(y)) en el rango 0 a 1 (la pertenencia puede ser parcial).</a:t>
            </a: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</a:pPr>
            <a:r>
              <a:rPr kumimoji="0" lang="es-ES" altLang="es-CO" sz="2200" b="0" dirty="0">
                <a:solidFill>
                  <a:schemeClr val="accent1">
                    <a:lumMod val="50000"/>
                  </a:schemeClr>
                </a:solidFill>
              </a:rPr>
              <a:t>Definido por la </a:t>
            </a:r>
            <a:r>
              <a:rPr kumimoji="0" lang="es-ES" altLang="es-CO" sz="2200" b="0" dirty="0">
                <a:solidFill>
                  <a:schemeClr val="accent1"/>
                </a:solidFill>
              </a:rPr>
              <a:t>función de pertenencia</a:t>
            </a:r>
            <a:r>
              <a:rPr kumimoji="0" lang="es-ES" altLang="es-CO" sz="2200" b="0" dirty="0">
                <a:solidFill>
                  <a:schemeClr val="accent1">
                    <a:lumMod val="50000"/>
                  </a:schemeClr>
                </a:solidFill>
              </a:rPr>
              <a:t> 𝜇</a:t>
            </a:r>
            <a:r>
              <a:rPr kumimoji="0" lang="es-ES" altLang="es-CO" sz="2200" b="0" baseline="-25000" dirty="0">
                <a:solidFill>
                  <a:schemeClr val="accent1">
                    <a:lumMod val="50000"/>
                  </a:schemeClr>
                </a:solidFill>
              </a:rPr>
              <a:t>X </a:t>
            </a:r>
            <a:r>
              <a:rPr kumimoji="0" lang="es-ES" altLang="es-CO" sz="2200" b="0" dirty="0">
                <a:solidFill>
                  <a:schemeClr val="accent1">
                    <a:lumMod val="50000"/>
                  </a:schemeClr>
                </a:solidFill>
              </a:rPr>
              <a:t>(o A).</a:t>
            </a: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</a:pPr>
            <a:endParaRPr kumimoji="0" lang="es-ES" altLang="es-CO" sz="2200" b="0" dirty="0">
              <a:solidFill>
                <a:schemeClr val="accent1">
                  <a:lumMod val="50000"/>
                </a:schemeClr>
              </a:solidFill>
            </a:endParaRP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</a:pPr>
            <a:endParaRPr kumimoji="0" lang="es-ES" altLang="es-CO" sz="2200" b="0" dirty="0">
              <a:solidFill>
                <a:schemeClr val="accent1">
                  <a:lumMod val="50000"/>
                </a:schemeClr>
              </a:solidFill>
            </a:endParaRPr>
          </a:p>
          <a:p>
            <a:pPr marL="0" indent="0" eaLnBrk="1" hangingPunct="1">
              <a:spcBef>
                <a:spcPct val="20000"/>
              </a:spcBef>
              <a:buClr>
                <a:schemeClr val="hlink"/>
              </a:buClr>
              <a:buSzPct val="55000"/>
            </a:pPr>
            <a:r>
              <a:rPr kumimoji="0" lang="es-ES" altLang="es-CO" sz="2200" b="0" dirty="0">
                <a:solidFill>
                  <a:schemeClr val="accent2"/>
                </a:solidFill>
              </a:rPr>
              <a:t>Ejemplo: para el conjunto difuso “frío”, los valores exactos de temperatura pueden mapearse al conjunto difuso así:</a:t>
            </a:r>
            <a:br>
              <a:rPr kumimoji="0" lang="es-ES" altLang="es-CO" sz="2200" b="0" dirty="0">
                <a:solidFill>
                  <a:schemeClr val="accent2"/>
                </a:solidFill>
              </a:rPr>
            </a:br>
            <a:r>
              <a:rPr kumimoji="0" lang="es-ES" altLang="es-CO" sz="2200" b="0" dirty="0">
                <a:solidFill>
                  <a:schemeClr val="accent2"/>
                </a:solidFill>
              </a:rPr>
              <a:t>15 grados ➜ 0.2 (un poco frío)</a:t>
            </a:r>
            <a:br>
              <a:rPr kumimoji="0" lang="es-ES" altLang="es-CO" sz="2200" b="0" dirty="0">
                <a:solidFill>
                  <a:schemeClr val="accent2"/>
                </a:solidFill>
              </a:rPr>
            </a:br>
            <a:r>
              <a:rPr kumimoji="0" lang="es-ES" altLang="es-CO" sz="2200" b="0" dirty="0">
                <a:solidFill>
                  <a:schemeClr val="accent2"/>
                </a:solidFill>
              </a:rPr>
              <a:t>10 grados ➜ 0.5 (bastante frío)</a:t>
            </a:r>
            <a:br>
              <a:rPr kumimoji="0" lang="es-ES" altLang="es-CO" sz="2200" b="0" dirty="0">
                <a:solidFill>
                  <a:schemeClr val="accent2"/>
                </a:solidFill>
              </a:rPr>
            </a:br>
            <a:r>
              <a:rPr kumimoji="0" lang="es-ES" altLang="es-CO" sz="2200" b="0" dirty="0">
                <a:solidFill>
                  <a:schemeClr val="accent2"/>
                </a:solidFill>
              </a:rPr>
              <a:t>0 grados   ➜ 1 (totalmente frío)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ED081B72-4F99-C74C-A3CE-43E84222D55A}"/>
              </a:ext>
            </a:extLst>
          </p:cNvPr>
          <p:cNvSpPr txBox="1"/>
          <p:nvPr/>
        </p:nvSpPr>
        <p:spPr>
          <a:xfrm>
            <a:off x="9412358" y="1987826"/>
            <a:ext cx="18039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>
                <a:solidFill>
                  <a:schemeClr val="accent6"/>
                </a:solidFill>
              </a:rPr>
              <a:t>No es un valor de probabilidad!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168011D0-D491-BF4E-B315-0D19563253DF}"/>
              </a:ext>
            </a:extLst>
          </p:cNvPr>
          <p:cNvSpPr txBox="1"/>
          <p:nvPr/>
        </p:nvSpPr>
        <p:spPr>
          <a:xfrm>
            <a:off x="8514608" y="3181827"/>
            <a:ext cx="23058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>
                <a:solidFill>
                  <a:schemeClr val="accent6"/>
                </a:solidFill>
              </a:rPr>
              <a:t>No es una distribución de probabilidad!</a:t>
            </a:r>
          </a:p>
        </p:txBody>
      </p:sp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A5820FE0-9B4A-DF4A-9A3A-A75F78EDCC91}"/>
              </a:ext>
            </a:extLst>
          </p:cNvPr>
          <p:cNvCxnSpPr>
            <a:stCxn id="3" idx="1"/>
          </p:cNvCxnSpPr>
          <p:nvPr/>
        </p:nvCxnSpPr>
        <p:spPr>
          <a:xfrm flipH="1">
            <a:off x="8696739" y="2310992"/>
            <a:ext cx="715619" cy="24336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5F18FCD1-07A0-4947-9829-79A59B82851B}"/>
              </a:ext>
            </a:extLst>
          </p:cNvPr>
          <p:cNvCxnSpPr>
            <a:cxnSpLocks/>
            <a:stCxn id="8" idx="1"/>
          </p:cNvCxnSpPr>
          <p:nvPr/>
        </p:nvCxnSpPr>
        <p:spPr>
          <a:xfrm flipH="1" flipV="1">
            <a:off x="6420678" y="3289852"/>
            <a:ext cx="2093930" cy="21514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8832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128" y="0"/>
            <a:ext cx="12201128" cy="6863135"/>
          </a:xfrm>
        </p:spPr>
      </p:pic>
      <p:sp>
        <p:nvSpPr>
          <p:cNvPr id="31" name="Rectángulo 30"/>
          <p:cNvSpPr/>
          <p:nvPr/>
        </p:nvSpPr>
        <p:spPr>
          <a:xfrm>
            <a:off x="1341912" y="583285"/>
            <a:ext cx="7172696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_tradnl" sz="30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2 – Marco conceptual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224147" y="1440156"/>
            <a:ext cx="8883949" cy="5010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9pPr>
          </a:lstStyle>
          <a:p>
            <a:pPr marL="0" indent="0" eaLnBrk="1" hangingPunct="1">
              <a:spcBef>
                <a:spcPct val="20000"/>
              </a:spcBef>
              <a:buClr>
                <a:schemeClr val="hlink"/>
              </a:buClr>
              <a:buSzPct val="55000"/>
            </a:pPr>
            <a:r>
              <a:rPr lang="es-CO" altLang="es-CO" b="0" dirty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Terminología relevante</a:t>
            </a:r>
          </a:p>
          <a:p>
            <a:pPr eaLnBrk="1" hangingPunct="1">
              <a:spcBef>
                <a:spcPts val="1128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</a:pPr>
            <a:r>
              <a:rPr kumimoji="0" lang="es-ES" altLang="es-CO" sz="2200" dirty="0">
                <a:solidFill>
                  <a:schemeClr val="accent1">
                    <a:lumMod val="50000"/>
                  </a:schemeClr>
                </a:solidFill>
              </a:rPr>
              <a:t>Relación difusa</a:t>
            </a:r>
            <a:r>
              <a:rPr kumimoji="0" lang="es-ES" altLang="es-CO" sz="2200" b="0" dirty="0">
                <a:solidFill>
                  <a:schemeClr val="accent1">
                    <a:lumMod val="50000"/>
                  </a:schemeClr>
                </a:solidFill>
              </a:rPr>
              <a:t> (</a:t>
            </a:r>
            <a:r>
              <a:rPr kumimoji="0" lang="es-ES" altLang="es-CO" sz="2200" b="0" i="1" dirty="0" err="1">
                <a:solidFill>
                  <a:schemeClr val="accent1">
                    <a:lumMod val="50000"/>
                  </a:schemeClr>
                </a:solidFill>
              </a:rPr>
              <a:t>fuzzy</a:t>
            </a:r>
            <a:r>
              <a:rPr kumimoji="0" lang="es-ES" altLang="es-CO" sz="2200" b="0" i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kumimoji="0" lang="es-ES" altLang="es-CO" sz="2200" b="0" i="1" dirty="0" err="1">
                <a:solidFill>
                  <a:schemeClr val="accent1">
                    <a:lumMod val="50000"/>
                  </a:schemeClr>
                </a:solidFill>
              </a:rPr>
              <a:t>relation</a:t>
            </a:r>
            <a:r>
              <a:rPr kumimoji="0" lang="es-ES" altLang="es-CO" sz="2200" b="0" dirty="0">
                <a:solidFill>
                  <a:schemeClr val="accent1">
                    <a:lumMod val="50000"/>
                  </a:schemeClr>
                </a:solidFill>
              </a:rPr>
              <a:t>):</a:t>
            </a:r>
            <a:br>
              <a:rPr kumimoji="0" lang="es-ES" altLang="es-CO" sz="2200" b="0" dirty="0">
                <a:solidFill>
                  <a:schemeClr val="accent1">
                    <a:lumMod val="50000"/>
                  </a:schemeClr>
                </a:solidFill>
              </a:rPr>
            </a:br>
            <a:r>
              <a:rPr kumimoji="0" lang="es-ES" altLang="es-CO" sz="2200" b="0" dirty="0">
                <a:solidFill>
                  <a:schemeClr val="accent1">
                    <a:lumMod val="50000"/>
                  </a:schemeClr>
                </a:solidFill>
              </a:rPr>
              <a:t>Relaciones pueden expresarse también en una escala de 0 a 1.</a:t>
            </a:r>
            <a:br>
              <a:rPr kumimoji="0" lang="es-ES" altLang="es-CO" sz="2200" b="0" dirty="0">
                <a:solidFill>
                  <a:schemeClr val="accent1">
                    <a:lumMod val="50000"/>
                  </a:schemeClr>
                </a:solidFill>
              </a:rPr>
            </a:br>
            <a:r>
              <a:rPr kumimoji="0" lang="es-ES" altLang="es-CO" sz="2200" b="0" dirty="0">
                <a:solidFill>
                  <a:schemeClr val="accent2"/>
                </a:solidFill>
              </a:rPr>
              <a:t>Ejemplo: el grado de </a:t>
            </a:r>
            <a:r>
              <a:rPr kumimoji="0" lang="es-ES" altLang="es-CO" sz="2200" b="0" dirty="0" err="1">
                <a:solidFill>
                  <a:schemeClr val="accent2"/>
                </a:solidFill>
              </a:rPr>
              <a:t>similaridad</a:t>
            </a:r>
            <a:r>
              <a:rPr kumimoji="0" lang="es-ES" altLang="es-CO" sz="2200" b="0" dirty="0">
                <a:solidFill>
                  <a:schemeClr val="accent2"/>
                </a:solidFill>
              </a:rPr>
              <a:t> entre dos personas.</a:t>
            </a:r>
          </a:p>
          <a:p>
            <a:pPr eaLnBrk="1" hangingPunct="1">
              <a:spcBef>
                <a:spcPts val="1128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</a:pPr>
            <a:r>
              <a:rPr kumimoji="0" lang="es-ES" altLang="es-CO" sz="2200" dirty="0">
                <a:solidFill>
                  <a:schemeClr val="accent1">
                    <a:lumMod val="50000"/>
                  </a:schemeClr>
                </a:solidFill>
              </a:rPr>
              <a:t>Variable difusa </a:t>
            </a:r>
            <a:r>
              <a:rPr kumimoji="0" lang="es-ES" altLang="es-CO" sz="2200" b="0" dirty="0">
                <a:solidFill>
                  <a:schemeClr val="accent1">
                    <a:lumMod val="50000"/>
                  </a:schemeClr>
                </a:solidFill>
              </a:rPr>
              <a:t>(</a:t>
            </a:r>
            <a:r>
              <a:rPr kumimoji="0" lang="es-ES" altLang="es-CO" sz="2200" b="0" i="1" dirty="0" err="1">
                <a:solidFill>
                  <a:schemeClr val="accent1">
                    <a:lumMod val="50000"/>
                  </a:schemeClr>
                </a:solidFill>
              </a:rPr>
              <a:t>fuzzy</a:t>
            </a:r>
            <a:r>
              <a:rPr kumimoji="0" lang="es-ES" altLang="es-CO" sz="2200" b="0" i="1" dirty="0">
                <a:solidFill>
                  <a:schemeClr val="accent1">
                    <a:lumMod val="50000"/>
                  </a:schemeClr>
                </a:solidFill>
              </a:rPr>
              <a:t> variable</a:t>
            </a:r>
            <a:r>
              <a:rPr kumimoji="0" lang="es-ES" altLang="es-CO" sz="2200" b="0" dirty="0">
                <a:solidFill>
                  <a:schemeClr val="accent1">
                    <a:lumMod val="50000"/>
                  </a:schemeClr>
                </a:solidFill>
              </a:rPr>
              <a:t>):</a:t>
            </a:r>
            <a:br>
              <a:rPr kumimoji="0" lang="es-ES" altLang="es-CO" sz="2200" b="0" dirty="0">
                <a:solidFill>
                  <a:schemeClr val="accent1">
                    <a:lumMod val="50000"/>
                  </a:schemeClr>
                </a:solidFill>
              </a:rPr>
            </a:br>
            <a:r>
              <a:rPr kumimoji="0" lang="es-ES" altLang="es-CO" sz="2200" b="0" dirty="0">
                <a:solidFill>
                  <a:schemeClr val="accent1">
                    <a:lumMod val="50000"/>
                  </a:schemeClr>
                </a:solidFill>
              </a:rPr>
              <a:t>Variable con (etiquetas de) conjuntos difusos como sus valores.</a:t>
            </a:r>
          </a:p>
          <a:p>
            <a:pPr eaLnBrk="1" hangingPunct="1">
              <a:spcBef>
                <a:spcPts val="1128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</a:pPr>
            <a:r>
              <a:rPr kumimoji="0" lang="es-ES" altLang="es-CO" sz="2200" dirty="0">
                <a:solidFill>
                  <a:schemeClr val="accent1">
                    <a:lumMod val="50000"/>
                  </a:schemeClr>
                </a:solidFill>
              </a:rPr>
              <a:t>Variable lingüística</a:t>
            </a:r>
            <a:r>
              <a:rPr kumimoji="0" lang="es-ES" altLang="es-CO" sz="2200" b="0" dirty="0">
                <a:solidFill>
                  <a:schemeClr val="accent1">
                    <a:lumMod val="50000"/>
                  </a:schemeClr>
                </a:solidFill>
              </a:rPr>
              <a:t>:</a:t>
            </a:r>
            <a:br>
              <a:rPr kumimoji="0" lang="es-ES" altLang="es-CO" sz="2200" b="0" dirty="0">
                <a:solidFill>
                  <a:schemeClr val="accent1">
                    <a:lumMod val="50000"/>
                  </a:schemeClr>
                </a:solidFill>
              </a:rPr>
            </a:br>
            <a:r>
              <a:rPr kumimoji="0" lang="es-ES" altLang="es-CO" sz="2200" b="0" dirty="0">
                <a:solidFill>
                  <a:schemeClr val="accent1">
                    <a:lumMod val="50000"/>
                  </a:schemeClr>
                </a:solidFill>
              </a:rPr>
              <a:t>Variable difusa con valores que son palabras o frases en un lenguaje.</a:t>
            </a:r>
            <a:br>
              <a:rPr kumimoji="0" lang="es-ES" altLang="es-CO" sz="2200" b="0" dirty="0">
                <a:solidFill>
                  <a:schemeClr val="accent1">
                    <a:lumMod val="50000"/>
                  </a:schemeClr>
                </a:solidFill>
              </a:rPr>
            </a:br>
            <a:r>
              <a:rPr kumimoji="0" lang="es-ES" altLang="es-CO" sz="2200" b="0" dirty="0">
                <a:solidFill>
                  <a:schemeClr val="accent2"/>
                </a:solidFill>
              </a:rPr>
              <a:t>Ejemplo: variable color con valores rojo, azul, amarillo, verde, …</a:t>
            </a:r>
          </a:p>
          <a:p>
            <a:pPr eaLnBrk="1" hangingPunct="1">
              <a:spcBef>
                <a:spcPts val="1128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</a:pPr>
            <a:r>
              <a:rPr kumimoji="0" lang="es-ES" altLang="es-CO" sz="2200" dirty="0">
                <a:solidFill>
                  <a:schemeClr val="accent1">
                    <a:lumMod val="50000"/>
                  </a:schemeClr>
                </a:solidFill>
              </a:rPr>
              <a:t>Cobertura lingüística</a:t>
            </a:r>
            <a:r>
              <a:rPr kumimoji="0" lang="es-ES" altLang="es-CO" sz="2200" b="0" dirty="0">
                <a:solidFill>
                  <a:schemeClr val="accent1">
                    <a:lumMod val="50000"/>
                  </a:schemeClr>
                </a:solidFill>
              </a:rPr>
              <a:t>:</a:t>
            </a:r>
            <a:br>
              <a:rPr kumimoji="0" lang="es-ES" altLang="es-CO" sz="2200" b="0" dirty="0">
                <a:solidFill>
                  <a:schemeClr val="accent1">
                    <a:lumMod val="50000"/>
                  </a:schemeClr>
                </a:solidFill>
              </a:rPr>
            </a:br>
            <a:r>
              <a:rPr kumimoji="0" lang="es-ES" altLang="es-CO" sz="2200" b="0" dirty="0">
                <a:solidFill>
                  <a:schemeClr val="accent1">
                    <a:lumMod val="50000"/>
                  </a:schemeClr>
                </a:solidFill>
              </a:rPr>
              <a:t>Término usado como modificador para términos básicos en valores lingüísticos.</a:t>
            </a:r>
            <a:br>
              <a:rPr kumimoji="0" lang="es-ES" altLang="es-CO" sz="2200" b="0" dirty="0">
                <a:solidFill>
                  <a:schemeClr val="accent1">
                    <a:lumMod val="50000"/>
                  </a:schemeClr>
                </a:solidFill>
              </a:rPr>
            </a:br>
            <a:r>
              <a:rPr kumimoji="0" lang="es-ES" altLang="es-CO" sz="2200" b="0" dirty="0">
                <a:solidFill>
                  <a:schemeClr val="accent2"/>
                </a:solidFill>
              </a:rPr>
              <a:t>Ejemplo: palabras como mucho, un poco, bastante, algo, …</a:t>
            </a:r>
          </a:p>
        </p:txBody>
      </p:sp>
    </p:spTree>
    <p:extLst>
      <p:ext uri="{BB962C8B-B14F-4D97-AF65-F5344CB8AC3E}">
        <p14:creationId xmlns:p14="http://schemas.microsoft.com/office/powerpoint/2010/main" val="644931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128" y="0"/>
            <a:ext cx="12201128" cy="6863135"/>
          </a:xfrm>
        </p:spPr>
      </p:pic>
      <p:sp>
        <p:nvSpPr>
          <p:cNvPr id="31" name="Rectángulo 30"/>
          <p:cNvSpPr/>
          <p:nvPr/>
        </p:nvSpPr>
        <p:spPr>
          <a:xfrm>
            <a:off x="1341912" y="583285"/>
            <a:ext cx="7172696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_tradnl" sz="30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2 – Marco conceptual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224148" y="1440156"/>
            <a:ext cx="3347852" cy="5010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9pPr>
          </a:lstStyle>
          <a:p>
            <a:pPr marL="0" indent="0" eaLnBrk="1" hangingPunct="1">
              <a:spcBef>
                <a:spcPct val="20000"/>
              </a:spcBef>
              <a:buClr>
                <a:schemeClr val="hlink"/>
              </a:buClr>
              <a:buSzPct val="55000"/>
            </a:pPr>
            <a:r>
              <a:rPr lang="es-CO" altLang="es-CO" b="0" dirty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Funciones de pertenencia</a:t>
            </a:r>
          </a:p>
          <a:p>
            <a:pPr marL="0" indent="0" eaLnBrk="1" hangingPunct="1">
              <a:spcBef>
                <a:spcPts val="1128"/>
              </a:spcBef>
              <a:buClr>
                <a:schemeClr val="hlink"/>
              </a:buClr>
              <a:buSzPct val="55000"/>
            </a:pPr>
            <a:r>
              <a:rPr kumimoji="0" lang="es-ES" altLang="es-CO" sz="2200" b="0" dirty="0">
                <a:solidFill>
                  <a:schemeClr val="accent1">
                    <a:lumMod val="50000"/>
                  </a:schemeClr>
                </a:solidFill>
              </a:rPr>
              <a:t>Números reales cercanos a 2.</a:t>
            </a:r>
          </a:p>
          <a:p>
            <a:pPr eaLnBrk="1" hangingPunct="1">
              <a:spcBef>
                <a:spcPts val="1128"/>
              </a:spcBef>
              <a:buClr>
                <a:schemeClr val="hlink"/>
              </a:buClr>
              <a:buSzPct val="55000"/>
              <a:buFont typeface="Arial" panose="020B0604020202020204" pitchFamily="34" charset="0"/>
              <a:buChar char="•"/>
            </a:pPr>
            <a:endParaRPr kumimoji="0" lang="es-ES" altLang="es-CO" sz="2200" b="0" dirty="0">
              <a:solidFill>
                <a:schemeClr val="accent1">
                  <a:lumMod val="50000"/>
                </a:schemeClr>
              </a:solidFill>
            </a:endParaRPr>
          </a:p>
          <a:p>
            <a:pPr eaLnBrk="1" hangingPunct="1">
              <a:spcBef>
                <a:spcPts val="1128"/>
              </a:spcBef>
              <a:buClr>
                <a:schemeClr val="hlink"/>
              </a:buClr>
              <a:buSzPct val="55000"/>
              <a:buFont typeface="Arial" panose="020B0604020202020204" pitchFamily="34" charset="0"/>
              <a:buChar char="•"/>
            </a:pPr>
            <a:endParaRPr kumimoji="0" lang="es-ES" altLang="es-CO" sz="2200" b="0" dirty="0">
              <a:solidFill>
                <a:schemeClr val="accent1">
                  <a:lumMod val="50000"/>
                </a:schemeClr>
              </a:solidFill>
            </a:endParaRPr>
          </a:p>
          <a:p>
            <a:pPr eaLnBrk="1" hangingPunct="1">
              <a:spcBef>
                <a:spcPts val="1128"/>
              </a:spcBef>
              <a:buClr>
                <a:schemeClr val="hlink"/>
              </a:buClr>
              <a:buSzPct val="100000"/>
              <a:buFont typeface="Wingdings" pitchFamily="2" charset="2"/>
              <a:buChar char="§"/>
            </a:pPr>
            <a:r>
              <a:rPr kumimoji="0" lang="es-ES" altLang="es-CO" sz="2200" b="0" dirty="0" err="1">
                <a:solidFill>
                  <a:schemeClr val="accent1">
                    <a:lumMod val="50000"/>
                  </a:schemeClr>
                </a:solidFill>
              </a:rPr>
              <a:t>A</a:t>
            </a:r>
            <a:r>
              <a:rPr kumimoji="0" lang="es-ES" altLang="es-CO" sz="2200" b="0" baseline="-25000" dirty="0" err="1">
                <a:solidFill>
                  <a:schemeClr val="accent1">
                    <a:lumMod val="50000"/>
                  </a:schemeClr>
                </a:solidFill>
              </a:rPr>
              <a:t>i</a:t>
            </a:r>
            <a:r>
              <a:rPr kumimoji="0" lang="es-ES" altLang="es-CO" sz="2200" b="0" dirty="0">
                <a:solidFill>
                  <a:schemeClr val="accent1">
                    <a:lumMod val="50000"/>
                  </a:schemeClr>
                </a:solidFill>
              </a:rPr>
              <a:t>(2) = 1 y </a:t>
            </a:r>
            <a:r>
              <a:rPr kumimoji="0" lang="es-ES" altLang="es-CO" sz="2200" b="0" dirty="0" err="1">
                <a:solidFill>
                  <a:schemeClr val="accent1">
                    <a:lumMod val="50000"/>
                  </a:schemeClr>
                </a:solidFill>
              </a:rPr>
              <a:t>A</a:t>
            </a:r>
            <a:r>
              <a:rPr kumimoji="0" lang="es-ES" altLang="es-CO" sz="2200" b="0" baseline="-25000" dirty="0" err="1">
                <a:solidFill>
                  <a:schemeClr val="accent1">
                    <a:lumMod val="50000"/>
                  </a:schemeClr>
                </a:solidFill>
              </a:rPr>
              <a:t>i</a:t>
            </a:r>
            <a:r>
              <a:rPr kumimoji="0" lang="es-ES" altLang="es-CO" sz="2200" b="0" dirty="0">
                <a:solidFill>
                  <a:schemeClr val="accent1">
                    <a:lumMod val="50000"/>
                  </a:schemeClr>
                </a:solidFill>
              </a:rPr>
              <a:t>(x) &lt; 1 ∀ x ≠ 2.</a:t>
            </a:r>
          </a:p>
          <a:p>
            <a:pPr eaLnBrk="1" hangingPunct="1">
              <a:spcBef>
                <a:spcPts val="1128"/>
              </a:spcBef>
              <a:buClr>
                <a:schemeClr val="hlink"/>
              </a:buClr>
              <a:buSzPct val="100000"/>
              <a:buFont typeface="Wingdings" pitchFamily="2" charset="2"/>
              <a:buChar char="§"/>
            </a:pPr>
            <a:r>
              <a:rPr kumimoji="0" lang="es-ES" altLang="es-CO" sz="2200" b="0" dirty="0" err="1">
                <a:solidFill>
                  <a:schemeClr val="accent1">
                    <a:lumMod val="50000"/>
                  </a:schemeClr>
                </a:solidFill>
              </a:rPr>
              <a:t>A</a:t>
            </a:r>
            <a:r>
              <a:rPr kumimoji="0" lang="es-ES" altLang="es-CO" sz="2200" b="0" baseline="-25000" dirty="0" err="1">
                <a:solidFill>
                  <a:schemeClr val="accent1">
                    <a:lumMod val="50000"/>
                  </a:schemeClr>
                </a:solidFill>
              </a:rPr>
              <a:t>i</a:t>
            </a:r>
            <a:r>
              <a:rPr kumimoji="0" lang="es-ES" altLang="es-CO" sz="2200" b="0" dirty="0">
                <a:solidFill>
                  <a:schemeClr val="accent1">
                    <a:lumMod val="50000"/>
                  </a:schemeClr>
                </a:solidFill>
              </a:rPr>
              <a:t> es simétrica con respecto a x = 2.</a:t>
            </a:r>
          </a:p>
          <a:p>
            <a:pPr eaLnBrk="1" hangingPunct="1">
              <a:spcBef>
                <a:spcPts val="1128"/>
              </a:spcBef>
              <a:buClr>
                <a:schemeClr val="hlink"/>
              </a:buClr>
              <a:buSzPct val="100000"/>
              <a:buFont typeface="Wingdings" pitchFamily="2" charset="2"/>
              <a:buChar char="§"/>
            </a:pPr>
            <a:r>
              <a:rPr kumimoji="0" lang="es-ES" altLang="es-CO" sz="2200" b="0" dirty="0" err="1">
                <a:solidFill>
                  <a:schemeClr val="accent1">
                    <a:lumMod val="50000"/>
                  </a:schemeClr>
                </a:solidFill>
              </a:rPr>
              <a:t>A</a:t>
            </a:r>
            <a:r>
              <a:rPr kumimoji="0" lang="es-ES" altLang="es-CO" sz="2200" b="0" baseline="-25000" dirty="0" err="1">
                <a:solidFill>
                  <a:schemeClr val="accent1">
                    <a:lumMod val="50000"/>
                  </a:schemeClr>
                </a:solidFill>
              </a:rPr>
              <a:t>i</a:t>
            </a:r>
            <a:r>
              <a:rPr kumimoji="0" lang="es-ES" altLang="es-CO" sz="2200" b="0" dirty="0">
                <a:solidFill>
                  <a:schemeClr val="accent1">
                    <a:lumMod val="50000"/>
                  </a:schemeClr>
                </a:solidFill>
              </a:rPr>
              <a:t>(x) decrece monótonamente de 1 a 0.</a:t>
            </a:r>
            <a:endParaRPr kumimoji="0" lang="es-ES" altLang="es-CO" sz="2200" b="0" dirty="0">
              <a:solidFill>
                <a:schemeClr val="accent2"/>
              </a:solidFill>
            </a:endParaRPr>
          </a:p>
        </p:txBody>
      </p:sp>
      <p:pic>
        <p:nvPicPr>
          <p:cNvPr id="3" name="Imagen 2" descr="Diagrama, Dibujo de ingeniería&#10;&#10;Descripción generada automáticamente">
            <a:extLst>
              <a:ext uri="{FF2B5EF4-FFF2-40B4-BE49-F238E27FC236}">
                <a16:creationId xmlns:a16="http://schemas.microsoft.com/office/drawing/2014/main" id="{64CE33C3-7CDC-054A-B055-98045028E08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807" t="22319" r="12988" b="8505"/>
          <a:stretch/>
        </p:blipFill>
        <p:spPr>
          <a:xfrm>
            <a:off x="4820478" y="1912725"/>
            <a:ext cx="6789443" cy="4744800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9002EB76-5305-F640-87CF-EF29341FC69B}"/>
              </a:ext>
            </a:extLst>
          </p:cNvPr>
          <p:cNvSpPr/>
          <p:nvPr/>
        </p:nvSpPr>
        <p:spPr>
          <a:xfrm rot="16200000">
            <a:off x="9948208" y="4384303"/>
            <a:ext cx="402322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1400" dirty="0">
                <a:solidFill>
                  <a:schemeClr val="bg1">
                    <a:lumMod val="75000"/>
                  </a:schemeClr>
                </a:solidFill>
              </a:rPr>
              <a:t>Fuzzy Sets and Fuzzy Logic: Theory and Applications. George J. Klir, Bo Yuan. Prentice Hall PTR, 1995.</a:t>
            </a:r>
          </a:p>
        </p:txBody>
      </p:sp>
    </p:spTree>
    <p:extLst>
      <p:ext uri="{BB962C8B-B14F-4D97-AF65-F5344CB8AC3E}">
        <p14:creationId xmlns:p14="http://schemas.microsoft.com/office/powerpoint/2010/main" val="37867516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128" y="0"/>
            <a:ext cx="12201128" cy="6863135"/>
          </a:xfrm>
        </p:spPr>
      </p:pic>
      <p:sp>
        <p:nvSpPr>
          <p:cNvPr id="31" name="Rectángulo 30"/>
          <p:cNvSpPr/>
          <p:nvPr/>
        </p:nvSpPr>
        <p:spPr>
          <a:xfrm>
            <a:off x="1341912" y="583285"/>
            <a:ext cx="7172696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_tradnl" sz="30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2 – Marco conceptual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224148" y="1440156"/>
            <a:ext cx="3347852" cy="5010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9pPr>
          </a:lstStyle>
          <a:p>
            <a:pPr marL="0" indent="0" eaLnBrk="1" hangingPunct="1">
              <a:spcBef>
                <a:spcPct val="20000"/>
              </a:spcBef>
              <a:buClr>
                <a:schemeClr val="hlink"/>
              </a:buClr>
              <a:buSzPct val="55000"/>
            </a:pPr>
            <a:r>
              <a:rPr lang="es-CO" altLang="es-CO" b="0" dirty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Funciones de pertenencia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35273228-A487-A646-AC3D-F6C3AE1A8C2D}"/>
              </a:ext>
            </a:extLst>
          </p:cNvPr>
          <p:cNvSpPr/>
          <p:nvPr/>
        </p:nvSpPr>
        <p:spPr>
          <a:xfrm rot="16200000">
            <a:off x="8882390" y="3625778"/>
            <a:ext cx="6096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CO" sz="1400" dirty="0">
                <a:solidFill>
                  <a:schemeClr val="bg1">
                    <a:lumMod val="75000"/>
                  </a:schemeClr>
                </a:solidFill>
              </a:rPr>
              <a:t>https://www.semanticscholar.org/paper/Evaluation-of-membership-functions-for-fuzzy-logic-Zhao-Bose/20e0867ab4362eed7e535a2c21147ce01c92d08b</a:t>
            </a:r>
          </a:p>
        </p:txBody>
      </p:sp>
      <p:pic>
        <p:nvPicPr>
          <p:cNvPr id="7" name="Imagen 6" descr="Imagen que contiene Forma&#10;&#10;Descripción generada automáticamente">
            <a:extLst>
              <a:ext uri="{FF2B5EF4-FFF2-40B4-BE49-F238E27FC236}">
                <a16:creationId xmlns:a16="http://schemas.microsoft.com/office/drawing/2014/main" id="{AF373CFC-B125-BF4D-BDB2-CF00988A47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876" b="51234"/>
          <a:stretch/>
        </p:blipFill>
        <p:spPr>
          <a:xfrm>
            <a:off x="163538" y="2243919"/>
            <a:ext cx="5569792" cy="4030796"/>
          </a:xfrm>
          <a:prstGeom prst="rect">
            <a:avLst/>
          </a:prstGeom>
        </p:spPr>
      </p:pic>
      <p:pic>
        <p:nvPicPr>
          <p:cNvPr id="9" name="Imagen 8" descr="Imagen que contiene Forma&#10;&#10;Descripción generada automáticamente">
            <a:extLst>
              <a:ext uri="{FF2B5EF4-FFF2-40B4-BE49-F238E27FC236}">
                <a16:creationId xmlns:a16="http://schemas.microsoft.com/office/drawing/2014/main" id="{F8699B6E-9022-7448-BCC6-9379FE5874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8324" b="5787"/>
          <a:stretch/>
        </p:blipFill>
        <p:spPr>
          <a:xfrm>
            <a:off x="5817744" y="2243918"/>
            <a:ext cx="5569792" cy="403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4601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128" y="0"/>
            <a:ext cx="12201128" cy="6863135"/>
          </a:xfrm>
        </p:spPr>
      </p:pic>
      <p:sp>
        <p:nvSpPr>
          <p:cNvPr id="31" name="Rectángulo 30"/>
          <p:cNvSpPr/>
          <p:nvPr/>
        </p:nvSpPr>
        <p:spPr>
          <a:xfrm>
            <a:off x="1341912" y="583285"/>
            <a:ext cx="7172696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_tradnl" sz="30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2 – Marco conceptual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224147" y="1440156"/>
            <a:ext cx="8883949" cy="5010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9pPr>
          </a:lstStyle>
          <a:p>
            <a:pPr marL="0" indent="0" eaLnBrk="1" hangingPunct="1">
              <a:spcBef>
                <a:spcPct val="20000"/>
              </a:spcBef>
              <a:buClr>
                <a:schemeClr val="hlink"/>
              </a:buClr>
              <a:buSzPct val="55000"/>
            </a:pPr>
            <a:r>
              <a:rPr lang="es-CO" altLang="es-CO" b="0" dirty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Operaciones básicas</a:t>
            </a:r>
            <a:br>
              <a:rPr lang="es-CO" altLang="es-CO" b="0" dirty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endParaRPr lang="es-CO" altLang="es-CO" b="0" dirty="0">
              <a:solidFill>
                <a:schemeClr val="accent4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eaLnBrk="1" hangingPunct="1">
              <a:spcBef>
                <a:spcPts val="1128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</a:pPr>
            <a:r>
              <a:rPr kumimoji="0" lang="es-ES" altLang="es-CO" sz="2200" dirty="0">
                <a:solidFill>
                  <a:schemeClr val="accent1">
                    <a:lumMod val="50000"/>
                  </a:schemeClr>
                </a:solidFill>
              </a:rPr>
              <a:t>Complemento</a:t>
            </a:r>
            <a:r>
              <a:rPr kumimoji="0" lang="es-ES" altLang="es-CO" sz="2200" b="0" dirty="0">
                <a:solidFill>
                  <a:schemeClr val="accent1">
                    <a:lumMod val="50000"/>
                  </a:schemeClr>
                </a:solidFill>
              </a:rPr>
              <a:t>:</a:t>
            </a:r>
            <a:br>
              <a:rPr kumimoji="0" lang="es-ES" altLang="es-CO" sz="2200" b="0" dirty="0">
                <a:solidFill>
                  <a:schemeClr val="accent1">
                    <a:lumMod val="50000"/>
                  </a:schemeClr>
                </a:solidFill>
              </a:rPr>
            </a:br>
            <a:r>
              <a:rPr kumimoji="0" lang="es-ES" altLang="es-CO" sz="2200" b="0" dirty="0">
                <a:solidFill>
                  <a:schemeClr val="accent1">
                    <a:lumMod val="50000"/>
                  </a:schemeClr>
                </a:solidFill>
              </a:rPr>
              <a:t>A’, A</a:t>
            </a:r>
            <a:r>
              <a:rPr kumimoji="0" lang="es-ES" altLang="es-CO" sz="2200" b="0" baseline="30000" dirty="0">
                <a:solidFill>
                  <a:schemeClr val="accent1">
                    <a:lumMod val="50000"/>
                  </a:schemeClr>
                </a:solidFill>
              </a:rPr>
              <a:t>c</a:t>
            </a:r>
            <a:r>
              <a:rPr kumimoji="0" lang="es-ES" altLang="es-CO" sz="2200" b="0" dirty="0">
                <a:solidFill>
                  <a:schemeClr val="accent1">
                    <a:lumMod val="50000"/>
                  </a:schemeClr>
                </a:solidFill>
              </a:rPr>
              <a:t>, </a:t>
            </a:r>
            <a:r>
              <a:rPr kumimoji="0" lang="es-ES" altLang="es-CO" sz="2200" b="0" dirty="0" err="1">
                <a:solidFill>
                  <a:schemeClr val="accent1">
                    <a:lumMod val="50000"/>
                  </a:schemeClr>
                </a:solidFill>
              </a:rPr>
              <a:t>Ā</a:t>
            </a:r>
            <a:br>
              <a:rPr kumimoji="0" lang="es-ES" altLang="es-CO" sz="2200" b="0" dirty="0">
                <a:solidFill>
                  <a:schemeClr val="accent1">
                    <a:lumMod val="50000"/>
                  </a:schemeClr>
                </a:solidFill>
              </a:rPr>
            </a:br>
            <a:br>
              <a:rPr kumimoji="0" lang="es-ES" altLang="es-CO" sz="2200" b="0" dirty="0">
                <a:solidFill>
                  <a:schemeClr val="accent1">
                    <a:lumMod val="50000"/>
                  </a:schemeClr>
                </a:solidFill>
              </a:rPr>
            </a:br>
            <a:r>
              <a:rPr kumimoji="0" lang="es-ES" altLang="es-CO" sz="2200" b="0" dirty="0">
                <a:solidFill>
                  <a:schemeClr val="accent2"/>
                </a:solidFill>
              </a:rPr>
              <a:t>En conjuntos </a:t>
            </a:r>
            <a:r>
              <a:rPr kumimoji="0" lang="es-ES" altLang="es-CO" sz="2200" b="0" i="1" dirty="0" err="1">
                <a:solidFill>
                  <a:schemeClr val="accent2"/>
                </a:solidFill>
              </a:rPr>
              <a:t>crisp</a:t>
            </a:r>
            <a:r>
              <a:rPr kumimoji="0" lang="es-ES" altLang="es-CO" sz="2200" b="0" dirty="0">
                <a:solidFill>
                  <a:schemeClr val="accent2"/>
                </a:solidFill>
              </a:rPr>
              <a:t>:</a:t>
            </a:r>
            <a:br>
              <a:rPr kumimoji="0" lang="es-ES" altLang="es-CO" sz="2200" b="0" dirty="0">
                <a:solidFill>
                  <a:schemeClr val="accent2"/>
                </a:solidFill>
              </a:rPr>
            </a:br>
            <a:r>
              <a:rPr kumimoji="0" lang="es-ES" altLang="es-CO" sz="2200" b="0" dirty="0">
                <a:solidFill>
                  <a:schemeClr val="accent1">
                    <a:lumMod val="50000"/>
                  </a:schemeClr>
                </a:solidFill>
              </a:rPr>
              <a:t>A’ = { x ∈ U : x ∉ A }</a:t>
            </a:r>
            <a:br>
              <a:rPr kumimoji="0" lang="es-ES" altLang="es-CO" sz="2200" b="0" dirty="0">
                <a:solidFill>
                  <a:schemeClr val="accent1">
                    <a:lumMod val="50000"/>
                  </a:schemeClr>
                </a:solidFill>
              </a:rPr>
            </a:br>
            <a:br>
              <a:rPr kumimoji="0" lang="es-ES" altLang="es-CO" sz="2200" b="0" dirty="0">
                <a:solidFill>
                  <a:schemeClr val="accent1">
                    <a:lumMod val="50000"/>
                  </a:schemeClr>
                </a:solidFill>
              </a:rPr>
            </a:br>
            <a:r>
              <a:rPr kumimoji="0" lang="es-ES" altLang="es-CO" sz="2200" b="0" dirty="0">
                <a:solidFill>
                  <a:schemeClr val="accent2"/>
                </a:solidFill>
              </a:rPr>
              <a:t>En conjuntos difusos:</a:t>
            </a:r>
            <a:br>
              <a:rPr kumimoji="0" lang="es-ES" altLang="es-CO" sz="2200" b="0" dirty="0">
                <a:solidFill>
                  <a:schemeClr val="accent2"/>
                </a:solidFill>
              </a:rPr>
            </a:br>
            <a:r>
              <a:rPr kumimoji="0" lang="es-ES" altLang="es-CO" sz="2200" b="0" dirty="0">
                <a:solidFill>
                  <a:schemeClr val="accent1">
                    <a:lumMod val="50000"/>
                  </a:schemeClr>
                </a:solidFill>
              </a:rPr>
              <a:t>A’(x) = 1 – A(x) </a:t>
            </a:r>
            <a:br>
              <a:rPr kumimoji="0" lang="es-ES" altLang="es-CO" sz="2200" b="0" dirty="0">
                <a:solidFill>
                  <a:schemeClr val="accent1">
                    <a:lumMod val="50000"/>
                  </a:schemeClr>
                </a:solidFill>
              </a:rPr>
            </a:br>
            <a:r>
              <a:rPr kumimoji="0" lang="es-ES" altLang="es-CO" sz="2200" b="0" dirty="0">
                <a:solidFill>
                  <a:schemeClr val="accent1">
                    <a:lumMod val="50000"/>
                  </a:schemeClr>
                </a:solidFill>
              </a:rPr>
              <a:t>el grado con el que x no pertenece a A</a:t>
            </a:r>
            <a:endParaRPr kumimoji="0" lang="es-ES" altLang="es-CO" sz="2200" b="0" dirty="0">
              <a:solidFill>
                <a:schemeClr val="accent2"/>
              </a:solidFill>
            </a:endParaRP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264A8750-B5C0-8E41-8BAF-EE5A96AF6BA8}"/>
              </a:ext>
            </a:extLst>
          </p:cNvPr>
          <p:cNvSpPr/>
          <p:nvPr/>
        </p:nvSpPr>
        <p:spPr>
          <a:xfrm>
            <a:off x="6748670" y="6510467"/>
            <a:ext cx="544333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1400" dirty="0">
                <a:solidFill>
                  <a:schemeClr val="bg1">
                    <a:lumMod val="75000"/>
                  </a:schemeClr>
                </a:solidFill>
              </a:rPr>
              <a:t>https://www.tutorialspoint.com/fuzzy_logic/fuzzy_logic_set_theory.htm</a:t>
            </a:r>
          </a:p>
        </p:txBody>
      </p:sp>
      <p:pic>
        <p:nvPicPr>
          <p:cNvPr id="6" name="Imagen 5" descr="Forma&#10;&#10;Descripción generada automáticamente">
            <a:extLst>
              <a:ext uri="{FF2B5EF4-FFF2-40B4-BE49-F238E27FC236}">
                <a16:creationId xmlns:a16="http://schemas.microsoft.com/office/drawing/2014/main" id="{3FD609FC-477D-A444-AE3B-19FFA079A2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1436" y="2400576"/>
            <a:ext cx="4238211" cy="3386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7789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128" y="0"/>
            <a:ext cx="12201128" cy="6863135"/>
          </a:xfrm>
        </p:spPr>
      </p:pic>
      <p:sp>
        <p:nvSpPr>
          <p:cNvPr id="31" name="Rectángulo 30"/>
          <p:cNvSpPr/>
          <p:nvPr/>
        </p:nvSpPr>
        <p:spPr>
          <a:xfrm>
            <a:off x="1341912" y="583285"/>
            <a:ext cx="7172696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_tradnl" sz="30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2 – Marco conceptual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224147" y="1440156"/>
            <a:ext cx="8883949" cy="5010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9pPr>
          </a:lstStyle>
          <a:p>
            <a:pPr marL="0" indent="0" eaLnBrk="1" hangingPunct="1">
              <a:spcBef>
                <a:spcPct val="20000"/>
              </a:spcBef>
              <a:buClr>
                <a:schemeClr val="hlink"/>
              </a:buClr>
              <a:buSzPct val="55000"/>
            </a:pPr>
            <a:r>
              <a:rPr lang="es-CO" altLang="es-CO" b="0" dirty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Operaciones básicas</a:t>
            </a:r>
            <a:br>
              <a:rPr lang="es-CO" altLang="es-CO" b="0" dirty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endParaRPr lang="es-CO" altLang="es-CO" b="0" dirty="0">
              <a:solidFill>
                <a:schemeClr val="accent4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eaLnBrk="1" hangingPunct="1">
              <a:spcBef>
                <a:spcPts val="1128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</a:pPr>
            <a:r>
              <a:rPr kumimoji="0" lang="es-ES" altLang="es-CO" sz="2200" dirty="0">
                <a:solidFill>
                  <a:schemeClr val="accent1">
                    <a:lumMod val="50000"/>
                  </a:schemeClr>
                </a:solidFill>
              </a:rPr>
              <a:t>Unión (O difuso)</a:t>
            </a:r>
            <a:r>
              <a:rPr kumimoji="0" lang="es-ES" altLang="es-CO" sz="2200" b="0" dirty="0">
                <a:solidFill>
                  <a:schemeClr val="accent1">
                    <a:lumMod val="50000"/>
                  </a:schemeClr>
                </a:solidFill>
              </a:rPr>
              <a:t>:</a:t>
            </a:r>
            <a:br>
              <a:rPr kumimoji="0" lang="es-ES" altLang="es-CO" sz="2200" b="0" dirty="0">
                <a:solidFill>
                  <a:schemeClr val="accent1">
                    <a:lumMod val="50000"/>
                  </a:schemeClr>
                </a:solidFill>
              </a:rPr>
            </a:br>
            <a:r>
              <a:rPr kumimoji="0" lang="es-ES" altLang="es-CO" sz="2200" b="0" dirty="0">
                <a:solidFill>
                  <a:schemeClr val="accent1">
                    <a:lumMod val="50000"/>
                  </a:schemeClr>
                </a:solidFill>
              </a:rPr>
              <a:t>A ∪ B, A ∨ B</a:t>
            </a:r>
            <a:br>
              <a:rPr kumimoji="0" lang="es-ES" altLang="es-CO" sz="2200" b="0" dirty="0">
                <a:solidFill>
                  <a:schemeClr val="accent1">
                    <a:lumMod val="50000"/>
                  </a:schemeClr>
                </a:solidFill>
              </a:rPr>
            </a:br>
            <a:br>
              <a:rPr kumimoji="0" lang="es-ES" altLang="es-CO" sz="2200" b="0" dirty="0">
                <a:solidFill>
                  <a:schemeClr val="accent1">
                    <a:lumMod val="50000"/>
                  </a:schemeClr>
                </a:solidFill>
              </a:rPr>
            </a:br>
            <a:r>
              <a:rPr kumimoji="0" lang="es-ES" altLang="es-CO" sz="2200" b="0" dirty="0">
                <a:solidFill>
                  <a:schemeClr val="accent2"/>
                </a:solidFill>
              </a:rPr>
              <a:t>En conjuntos </a:t>
            </a:r>
            <a:r>
              <a:rPr kumimoji="0" lang="es-ES" altLang="es-CO" sz="2200" b="0" i="1" dirty="0" err="1">
                <a:solidFill>
                  <a:schemeClr val="accent2"/>
                </a:solidFill>
              </a:rPr>
              <a:t>crisp</a:t>
            </a:r>
            <a:r>
              <a:rPr kumimoji="0" lang="es-ES" altLang="es-CO" sz="2200" b="0" dirty="0">
                <a:solidFill>
                  <a:schemeClr val="accent2"/>
                </a:solidFill>
              </a:rPr>
              <a:t>:</a:t>
            </a:r>
            <a:br>
              <a:rPr kumimoji="0" lang="es-ES" altLang="es-CO" sz="2200" b="0" dirty="0">
                <a:solidFill>
                  <a:schemeClr val="accent2"/>
                </a:solidFill>
              </a:rPr>
            </a:br>
            <a:r>
              <a:rPr kumimoji="0" lang="es-ES" altLang="es-CO" sz="2200" b="0" dirty="0">
                <a:solidFill>
                  <a:schemeClr val="accent1">
                    <a:lumMod val="50000"/>
                  </a:schemeClr>
                </a:solidFill>
              </a:rPr>
              <a:t>A ∪ B = { x : x ∈ A o x ∈ B }</a:t>
            </a:r>
            <a:br>
              <a:rPr kumimoji="0" lang="es-ES" altLang="es-CO" sz="2200" b="0" dirty="0">
                <a:solidFill>
                  <a:schemeClr val="accent1">
                    <a:lumMod val="50000"/>
                  </a:schemeClr>
                </a:solidFill>
              </a:rPr>
            </a:br>
            <a:br>
              <a:rPr kumimoji="0" lang="es-ES" altLang="es-CO" sz="2200" b="0" dirty="0">
                <a:solidFill>
                  <a:schemeClr val="accent1">
                    <a:lumMod val="50000"/>
                  </a:schemeClr>
                </a:solidFill>
              </a:rPr>
            </a:br>
            <a:r>
              <a:rPr kumimoji="0" lang="es-ES" altLang="es-CO" sz="2200" b="0" dirty="0">
                <a:solidFill>
                  <a:schemeClr val="accent2"/>
                </a:solidFill>
              </a:rPr>
              <a:t>En conjuntos difusos:</a:t>
            </a:r>
            <a:br>
              <a:rPr kumimoji="0" lang="es-ES" altLang="es-CO" sz="2200" b="0" dirty="0">
                <a:solidFill>
                  <a:schemeClr val="accent2"/>
                </a:solidFill>
              </a:rPr>
            </a:br>
            <a:r>
              <a:rPr kumimoji="0" lang="es-ES" altLang="es-CO" sz="2200" b="0" dirty="0">
                <a:solidFill>
                  <a:schemeClr val="accent1">
                    <a:lumMod val="50000"/>
                  </a:schemeClr>
                </a:solidFill>
              </a:rPr>
              <a:t>(A ∪ B)(x) = </a:t>
            </a:r>
            <a:r>
              <a:rPr kumimoji="0" lang="es-ES" altLang="es-CO" sz="2200" b="0" dirty="0" err="1">
                <a:solidFill>
                  <a:schemeClr val="accent1">
                    <a:lumMod val="50000"/>
                  </a:schemeClr>
                </a:solidFill>
              </a:rPr>
              <a:t>max</a:t>
            </a:r>
            <a:r>
              <a:rPr kumimoji="0" lang="es-ES" altLang="es-CO" sz="2200" b="0" dirty="0">
                <a:solidFill>
                  <a:schemeClr val="accent1">
                    <a:lumMod val="50000"/>
                  </a:schemeClr>
                </a:solidFill>
              </a:rPr>
              <a:t> { A(x), B(x) }</a:t>
            </a:r>
            <a:br>
              <a:rPr kumimoji="0" lang="es-ES" altLang="es-CO" sz="2200" b="0" dirty="0">
                <a:solidFill>
                  <a:schemeClr val="accent1">
                    <a:lumMod val="50000"/>
                  </a:schemeClr>
                </a:solidFill>
              </a:rPr>
            </a:br>
            <a:r>
              <a:rPr kumimoji="0" lang="es-ES" altLang="es-CO" sz="2200" b="0" dirty="0">
                <a:solidFill>
                  <a:schemeClr val="accent1">
                    <a:lumMod val="50000"/>
                  </a:schemeClr>
                </a:solidFill>
              </a:rPr>
              <a:t>el grado con el que x pertenece a A o a B</a:t>
            </a:r>
            <a:endParaRPr kumimoji="0" lang="es-ES" altLang="es-CO" sz="2200" b="0" dirty="0">
              <a:solidFill>
                <a:schemeClr val="accent2"/>
              </a:solidFill>
            </a:endParaRP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264A8750-B5C0-8E41-8BAF-EE5A96AF6BA8}"/>
              </a:ext>
            </a:extLst>
          </p:cNvPr>
          <p:cNvSpPr/>
          <p:nvPr/>
        </p:nvSpPr>
        <p:spPr>
          <a:xfrm>
            <a:off x="6748670" y="6510467"/>
            <a:ext cx="544333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1400" dirty="0">
                <a:solidFill>
                  <a:schemeClr val="bg1">
                    <a:lumMod val="75000"/>
                  </a:schemeClr>
                </a:solidFill>
              </a:rPr>
              <a:t>https://www.tutorialspoint.com/fuzzy_logic/fuzzy_logic_set_theory.htm</a:t>
            </a:r>
          </a:p>
        </p:txBody>
      </p:sp>
      <p:pic>
        <p:nvPicPr>
          <p:cNvPr id="7" name="Imagen 6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2FEB2461-B6F8-184B-A349-802EA03FFE8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3499"/>
          <a:stretch/>
        </p:blipFill>
        <p:spPr>
          <a:xfrm>
            <a:off x="6394070" y="1794375"/>
            <a:ext cx="4499216" cy="2240170"/>
          </a:xfrm>
          <a:prstGeom prst="rect">
            <a:avLst/>
          </a:prstGeom>
        </p:spPr>
      </p:pic>
      <p:pic>
        <p:nvPicPr>
          <p:cNvPr id="9" name="Imagen 8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920DC24B-9E3B-684D-8C86-4086219FB4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6501"/>
          <a:stretch/>
        </p:blipFill>
        <p:spPr>
          <a:xfrm>
            <a:off x="7593495" y="4034545"/>
            <a:ext cx="2266398" cy="2240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9233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128" y="0"/>
            <a:ext cx="12201128" cy="6863135"/>
          </a:xfrm>
        </p:spPr>
      </p:pic>
      <p:sp>
        <p:nvSpPr>
          <p:cNvPr id="31" name="Rectángulo 30"/>
          <p:cNvSpPr/>
          <p:nvPr/>
        </p:nvSpPr>
        <p:spPr>
          <a:xfrm>
            <a:off x="1341912" y="583285"/>
            <a:ext cx="7172696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_tradnl" sz="30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2 – Marco conceptual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224147" y="1440156"/>
            <a:ext cx="8883949" cy="5010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9pPr>
          </a:lstStyle>
          <a:p>
            <a:pPr marL="0" indent="0" eaLnBrk="1" hangingPunct="1">
              <a:spcBef>
                <a:spcPct val="20000"/>
              </a:spcBef>
              <a:buClr>
                <a:schemeClr val="hlink"/>
              </a:buClr>
              <a:buSzPct val="55000"/>
            </a:pPr>
            <a:r>
              <a:rPr lang="es-CO" altLang="es-CO" b="0" dirty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Operaciones básicas</a:t>
            </a:r>
            <a:br>
              <a:rPr lang="es-CO" altLang="es-CO" b="0" dirty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endParaRPr lang="es-CO" altLang="es-CO" b="0" dirty="0">
              <a:solidFill>
                <a:schemeClr val="accent4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eaLnBrk="1" hangingPunct="1">
              <a:spcBef>
                <a:spcPts val="1128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</a:pPr>
            <a:r>
              <a:rPr kumimoji="0" lang="es-ES" altLang="es-CO" sz="2200" dirty="0">
                <a:solidFill>
                  <a:schemeClr val="accent1">
                    <a:lumMod val="50000"/>
                  </a:schemeClr>
                </a:solidFill>
              </a:rPr>
              <a:t>Intersección (Y difuso)</a:t>
            </a:r>
            <a:r>
              <a:rPr kumimoji="0" lang="es-ES" altLang="es-CO" sz="2200" b="0" dirty="0">
                <a:solidFill>
                  <a:schemeClr val="accent1">
                    <a:lumMod val="50000"/>
                  </a:schemeClr>
                </a:solidFill>
              </a:rPr>
              <a:t>:</a:t>
            </a:r>
            <a:br>
              <a:rPr kumimoji="0" lang="es-ES" altLang="es-CO" sz="2200" b="0" dirty="0">
                <a:solidFill>
                  <a:schemeClr val="accent1">
                    <a:lumMod val="50000"/>
                  </a:schemeClr>
                </a:solidFill>
              </a:rPr>
            </a:br>
            <a:r>
              <a:rPr kumimoji="0" lang="es-ES" altLang="es-CO" sz="2200" b="0" dirty="0">
                <a:solidFill>
                  <a:schemeClr val="accent1">
                    <a:lumMod val="50000"/>
                  </a:schemeClr>
                </a:solidFill>
              </a:rPr>
              <a:t>A ∩ B, A ∧ B</a:t>
            </a:r>
            <a:br>
              <a:rPr kumimoji="0" lang="es-ES" altLang="es-CO" sz="2200" b="0" dirty="0">
                <a:solidFill>
                  <a:schemeClr val="accent1">
                    <a:lumMod val="50000"/>
                  </a:schemeClr>
                </a:solidFill>
              </a:rPr>
            </a:br>
            <a:br>
              <a:rPr kumimoji="0" lang="es-ES" altLang="es-CO" sz="2200" b="0" dirty="0">
                <a:solidFill>
                  <a:schemeClr val="accent1">
                    <a:lumMod val="50000"/>
                  </a:schemeClr>
                </a:solidFill>
              </a:rPr>
            </a:br>
            <a:r>
              <a:rPr kumimoji="0" lang="es-ES" altLang="es-CO" sz="2200" b="0" dirty="0">
                <a:solidFill>
                  <a:schemeClr val="accent2"/>
                </a:solidFill>
              </a:rPr>
              <a:t>En conjuntos </a:t>
            </a:r>
            <a:r>
              <a:rPr kumimoji="0" lang="es-ES" altLang="es-CO" sz="2200" b="0" i="1" dirty="0" err="1">
                <a:solidFill>
                  <a:schemeClr val="accent2"/>
                </a:solidFill>
              </a:rPr>
              <a:t>crisp</a:t>
            </a:r>
            <a:r>
              <a:rPr kumimoji="0" lang="es-ES" altLang="es-CO" sz="2200" b="0" dirty="0">
                <a:solidFill>
                  <a:schemeClr val="accent2"/>
                </a:solidFill>
              </a:rPr>
              <a:t>:</a:t>
            </a:r>
            <a:br>
              <a:rPr kumimoji="0" lang="es-ES" altLang="es-CO" sz="2200" b="0" dirty="0">
                <a:solidFill>
                  <a:schemeClr val="accent2"/>
                </a:solidFill>
              </a:rPr>
            </a:br>
            <a:r>
              <a:rPr kumimoji="0" lang="es-ES" altLang="es-CO" sz="2200" b="0" dirty="0">
                <a:solidFill>
                  <a:schemeClr val="accent1">
                    <a:lumMod val="50000"/>
                  </a:schemeClr>
                </a:solidFill>
              </a:rPr>
              <a:t>A ∩ B = { x : x ∈ A y x ∈ B }</a:t>
            </a:r>
            <a:br>
              <a:rPr kumimoji="0" lang="es-ES" altLang="es-CO" sz="2200" b="0" dirty="0">
                <a:solidFill>
                  <a:schemeClr val="accent1">
                    <a:lumMod val="50000"/>
                  </a:schemeClr>
                </a:solidFill>
              </a:rPr>
            </a:br>
            <a:br>
              <a:rPr kumimoji="0" lang="es-ES" altLang="es-CO" sz="2200" b="0" dirty="0">
                <a:solidFill>
                  <a:schemeClr val="accent1">
                    <a:lumMod val="50000"/>
                  </a:schemeClr>
                </a:solidFill>
              </a:rPr>
            </a:br>
            <a:r>
              <a:rPr kumimoji="0" lang="es-ES" altLang="es-CO" sz="2200" b="0" dirty="0">
                <a:solidFill>
                  <a:schemeClr val="accent2"/>
                </a:solidFill>
              </a:rPr>
              <a:t>En conjuntos difusos:</a:t>
            </a:r>
            <a:br>
              <a:rPr kumimoji="0" lang="es-ES" altLang="es-CO" sz="2200" b="0" dirty="0">
                <a:solidFill>
                  <a:schemeClr val="accent2"/>
                </a:solidFill>
              </a:rPr>
            </a:br>
            <a:r>
              <a:rPr kumimoji="0" lang="es-ES" altLang="es-CO" sz="2200" b="0" dirty="0">
                <a:solidFill>
                  <a:schemeClr val="accent1">
                    <a:lumMod val="50000"/>
                  </a:schemeClr>
                </a:solidFill>
              </a:rPr>
              <a:t>(A ∩ B)(x) = min { A(x), B(x) }</a:t>
            </a:r>
            <a:br>
              <a:rPr kumimoji="0" lang="es-ES" altLang="es-CO" sz="2200" b="0" dirty="0">
                <a:solidFill>
                  <a:schemeClr val="accent1">
                    <a:lumMod val="50000"/>
                  </a:schemeClr>
                </a:solidFill>
              </a:rPr>
            </a:br>
            <a:r>
              <a:rPr kumimoji="0" lang="es-ES" altLang="es-CO" sz="2200" b="0" dirty="0">
                <a:solidFill>
                  <a:schemeClr val="accent1">
                    <a:lumMod val="50000"/>
                  </a:schemeClr>
                </a:solidFill>
              </a:rPr>
              <a:t>el grado con el que x pertenece a A y a B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264A8750-B5C0-8E41-8BAF-EE5A96AF6BA8}"/>
              </a:ext>
            </a:extLst>
          </p:cNvPr>
          <p:cNvSpPr/>
          <p:nvPr/>
        </p:nvSpPr>
        <p:spPr>
          <a:xfrm>
            <a:off x="6748670" y="6510467"/>
            <a:ext cx="544333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1400" dirty="0">
                <a:solidFill>
                  <a:schemeClr val="bg1">
                    <a:lumMod val="75000"/>
                  </a:schemeClr>
                </a:solidFill>
              </a:rPr>
              <a:t>https://www.tutorialspoint.com/fuzzy_logic/fuzzy_logic_set_theory.htm</a:t>
            </a:r>
          </a:p>
        </p:txBody>
      </p:sp>
      <p:pic>
        <p:nvPicPr>
          <p:cNvPr id="10" name="Imagen 9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0C735E0A-A505-D84F-BD0D-796F73F22D2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3506"/>
          <a:stretch/>
        </p:blipFill>
        <p:spPr>
          <a:xfrm>
            <a:off x="7261690" y="3960737"/>
            <a:ext cx="2705099" cy="2240169"/>
          </a:xfrm>
          <a:prstGeom prst="rect">
            <a:avLst/>
          </a:prstGeom>
        </p:spPr>
      </p:pic>
      <p:pic>
        <p:nvPicPr>
          <p:cNvPr id="6" name="Imagen 5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6191C41B-9164-C24C-8B01-EBD88415AF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6494"/>
          <a:stretch/>
        </p:blipFill>
        <p:spPr>
          <a:xfrm>
            <a:off x="6260628" y="1720568"/>
            <a:ext cx="4707225" cy="2240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6092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01128" cy="6863135"/>
          </a:xfrm>
        </p:spPr>
      </p:pic>
      <p:sp>
        <p:nvSpPr>
          <p:cNvPr id="31" name="Rectángulo 30"/>
          <p:cNvSpPr/>
          <p:nvPr/>
        </p:nvSpPr>
        <p:spPr>
          <a:xfrm>
            <a:off x="1341913" y="583285"/>
            <a:ext cx="716082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_tradnl" sz="30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Agenda – Lógica Difusa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224147" y="1440156"/>
            <a:ext cx="10544300" cy="54229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9pPr>
          </a:lstStyle>
          <a:p>
            <a:pPr marL="0" indent="0" eaLnBrk="1" hangingPunct="1">
              <a:spcBef>
                <a:spcPct val="20000"/>
              </a:spcBef>
              <a:buClr>
                <a:schemeClr val="hlink"/>
              </a:buClr>
              <a:buSzPct val="55000"/>
            </a:pPr>
            <a:r>
              <a:rPr lang="es-CO" altLang="es-CO" sz="3200" b="0" dirty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 – Introducción</a:t>
            </a:r>
            <a:endParaRPr kumimoji="0" lang="es-ES" altLang="es-CO" sz="2000" b="0" dirty="0">
              <a:solidFill>
                <a:schemeClr val="accent1">
                  <a:lumMod val="50000"/>
                </a:schemeClr>
              </a:solidFill>
            </a:endParaRP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</a:pPr>
            <a:endParaRPr kumimoji="0" lang="es-ES" altLang="es-CO" sz="2000" b="0" dirty="0">
              <a:solidFill>
                <a:schemeClr val="accent1">
                  <a:lumMod val="50000"/>
                </a:schemeClr>
              </a:solidFill>
            </a:endParaRPr>
          </a:p>
          <a:p>
            <a:pPr marL="0" indent="0" eaLnBrk="1" hangingPunct="1">
              <a:spcBef>
                <a:spcPct val="20000"/>
              </a:spcBef>
              <a:buClr>
                <a:schemeClr val="hlink"/>
              </a:buClr>
              <a:buSzPct val="55000"/>
            </a:pPr>
            <a:r>
              <a:rPr lang="es-CO" altLang="es-CO" sz="3200" b="0" dirty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 – Marco conceptual</a:t>
            </a: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</a:pPr>
            <a:r>
              <a:rPr kumimoji="0" lang="es-ES" altLang="es-CO" sz="2000" b="0" dirty="0">
                <a:solidFill>
                  <a:schemeClr val="accent1">
                    <a:lumMod val="50000"/>
                  </a:schemeClr>
                </a:solidFill>
              </a:rPr>
              <a:t>Conjuntos difusos</a:t>
            </a: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</a:pPr>
            <a:r>
              <a:rPr kumimoji="0" lang="es-ES" altLang="es-CO" sz="2000" b="0" dirty="0">
                <a:solidFill>
                  <a:schemeClr val="accent1">
                    <a:lumMod val="50000"/>
                  </a:schemeClr>
                </a:solidFill>
              </a:rPr>
              <a:t>Operadores difusos</a:t>
            </a: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</a:pPr>
            <a:r>
              <a:rPr kumimoji="0" lang="es-ES" altLang="es-CO" sz="2000" b="0" dirty="0">
                <a:solidFill>
                  <a:schemeClr val="accent1">
                    <a:lumMod val="50000"/>
                  </a:schemeClr>
                </a:solidFill>
              </a:rPr>
              <a:t>Variables lingüísticas</a:t>
            </a: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</a:pPr>
            <a:r>
              <a:rPr kumimoji="0" lang="es-ES" altLang="es-CO" sz="2000" b="0" dirty="0" err="1">
                <a:solidFill>
                  <a:schemeClr val="accent1">
                    <a:lumMod val="50000"/>
                  </a:schemeClr>
                </a:solidFill>
              </a:rPr>
              <a:t>Fuzzificación</a:t>
            </a:r>
            <a:endParaRPr kumimoji="0" lang="es-ES" altLang="es-CO" sz="2000" b="0" dirty="0">
              <a:solidFill>
                <a:schemeClr val="accent1">
                  <a:lumMod val="50000"/>
                </a:schemeClr>
              </a:solidFill>
            </a:endParaRP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</a:pPr>
            <a:r>
              <a:rPr kumimoji="0" lang="es-ES" altLang="es-CO" sz="2000" b="0" dirty="0">
                <a:solidFill>
                  <a:schemeClr val="accent1">
                    <a:lumMod val="50000"/>
                  </a:schemeClr>
                </a:solidFill>
              </a:rPr>
              <a:t>Reglas e inferencia difusa</a:t>
            </a: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</a:pPr>
            <a:r>
              <a:rPr kumimoji="0" lang="es-ES" altLang="es-CO" sz="2000" b="0" dirty="0" err="1">
                <a:solidFill>
                  <a:schemeClr val="accent1">
                    <a:lumMod val="50000"/>
                  </a:schemeClr>
                </a:solidFill>
              </a:rPr>
              <a:t>Defuzzificación</a:t>
            </a:r>
            <a:endParaRPr kumimoji="0" lang="es-ES" altLang="es-CO" sz="2000" b="0" dirty="0">
              <a:solidFill>
                <a:schemeClr val="accent1">
                  <a:lumMod val="50000"/>
                </a:schemeClr>
              </a:solidFill>
            </a:endParaRP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</a:pPr>
            <a:endParaRPr kumimoji="0" lang="es-ES" altLang="es-CO" sz="2000" b="0" dirty="0">
              <a:solidFill>
                <a:schemeClr val="accent1">
                  <a:lumMod val="50000"/>
                </a:schemeClr>
              </a:solidFill>
            </a:endParaRPr>
          </a:p>
          <a:p>
            <a:pPr marL="0" indent="0" eaLnBrk="1" hangingPunct="1">
              <a:spcBef>
                <a:spcPct val="20000"/>
              </a:spcBef>
              <a:buClr>
                <a:schemeClr val="hlink"/>
              </a:buClr>
              <a:buSzPct val="55000"/>
            </a:pPr>
            <a:r>
              <a:rPr lang="es-CO" altLang="es-CO" sz="3200" b="0" dirty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 – Taller 8</a:t>
            </a: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</a:pPr>
            <a:r>
              <a:rPr kumimoji="0" lang="es-ES" altLang="es-CO" sz="2000" b="0" dirty="0">
                <a:solidFill>
                  <a:schemeClr val="accent1">
                    <a:lumMod val="50000"/>
                  </a:schemeClr>
                </a:solidFill>
              </a:rPr>
              <a:t>Propina</a:t>
            </a: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</a:pPr>
            <a:endParaRPr kumimoji="0" lang="es-ES" altLang="es-CO" sz="2000" b="0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7719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128" y="0"/>
            <a:ext cx="12201128" cy="6863135"/>
          </a:xfrm>
        </p:spPr>
      </p:pic>
      <p:sp>
        <p:nvSpPr>
          <p:cNvPr id="31" name="Rectángulo 30"/>
          <p:cNvSpPr/>
          <p:nvPr/>
        </p:nvSpPr>
        <p:spPr>
          <a:xfrm>
            <a:off x="1341912" y="583285"/>
            <a:ext cx="7172696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_tradnl" sz="30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2 – Marco conceptual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224147" y="1440156"/>
            <a:ext cx="8883949" cy="5010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9pPr>
          </a:lstStyle>
          <a:p>
            <a:pPr marL="0" indent="0" eaLnBrk="1" hangingPunct="1">
              <a:spcBef>
                <a:spcPct val="20000"/>
              </a:spcBef>
              <a:buClr>
                <a:schemeClr val="hlink"/>
              </a:buClr>
              <a:buSzPct val="55000"/>
            </a:pPr>
            <a:r>
              <a:rPr lang="es-CO" altLang="es-CO" b="0" dirty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Operaciones básicas - ejemplos</a:t>
            </a:r>
            <a:br>
              <a:rPr lang="es-CO" altLang="es-CO" b="0" dirty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endParaRPr lang="es-CO" altLang="es-CO" b="0" dirty="0">
              <a:solidFill>
                <a:schemeClr val="accent4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Imagen 11" descr="Imagen que contiene Diagrama&#10;&#10;Descripción generada automáticamente">
            <a:extLst>
              <a:ext uri="{FF2B5EF4-FFF2-40B4-BE49-F238E27FC236}">
                <a16:creationId xmlns:a16="http://schemas.microsoft.com/office/drawing/2014/main" id="{ED67462A-932B-7F44-B52F-35557B0B7A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0030" y="2098774"/>
            <a:ext cx="8635448" cy="4351722"/>
          </a:xfrm>
          <a:prstGeom prst="rect">
            <a:avLst/>
          </a:prstGeom>
        </p:spPr>
      </p:pic>
      <p:sp>
        <p:nvSpPr>
          <p:cNvPr id="14" name="Rectángulo 13">
            <a:extLst>
              <a:ext uri="{FF2B5EF4-FFF2-40B4-BE49-F238E27FC236}">
                <a16:creationId xmlns:a16="http://schemas.microsoft.com/office/drawing/2014/main" id="{B6F0960E-AE13-0349-8A83-B8DA100BEFEA}"/>
              </a:ext>
            </a:extLst>
          </p:cNvPr>
          <p:cNvSpPr/>
          <p:nvPr/>
        </p:nvSpPr>
        <p:spPr>
          <a:xfrm rot="16200000">
            <a:off x="9948208" y="4384303"/>
            <a:ext cx="402322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1400" dirty="0">
                <a:solidFill>
                  <a:schemeClr val="bg1">
                    <a:lumMod val="75000"/>
                  </a:schemeClr>
                </a:solidFill>
              </a:rPr>
              <a:t>Fuzzy Sets and Fuzzy Logic: Theory and Applications. George J. Klir, Bo Yuan. Prentice Hall PTR, 1995.</a:t>
            </a:r>
          </a:p>
        </p:txBody>
      </p:sp>
    </p:spTree>
    <p:extLst>
      <p:ext uri="{BB962C8B-B14F-4D97-AF65-F5344CB8AC3E}">
        <p14:creationId xmlns:p14="http://schemas.microsoft.com/office/powerpoint/2010/main" val="15501830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128" y="0"/>
            <a:ext cx="12201128" cy="6863135"/>
          </a:xfrm>
        </p:spPr>
      </p:pic>
      <p:sp>
        <p:nvSpPr>
          <p:cNvPr id="31" name="Rectángulo 30"/>
          <p:cNvSpPr/>
          <p:nvPr/>
        </p:nvSpPr>
        <p:spPr>
          <a:xfrm>
            <a:off x="1341912" y="583285"/>
            <a:ext cx="7172696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_tradnl" sz="30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2 – Marco conceptual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224147" y="1440156"/>
            <a:ext cx="8883949" cy="5010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9pPr>
          </a:lstStyle>
          <a:p>
            <a:pPr marL="0" indent="0" eaLnBrk="1" hangingPunct="1">
              <a:spcBef>
                <a:spcPct val="20000"/>
              </a:spcBef>
              <a:buClr>
                <a:schemeClr val="hlink"/>
              </a:buClr>
              <a:buSzPct val="55000"/>
            </a:pPr>
            <a:r>
              <a:rPr lang="es-CO" altLang="es-CO" b="0" dirty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Operaciones básicas - ejemplos</a:t>
            </a:r>
            <a:br>
              <a:rPr lang="es-CO" altLang="es-CO" b="0" dirty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endParaRPr lang="es-CO" altLang="es-CO" b="0" dirty="0">
              <a:solidFill>
                <a:schemeClr val="accent4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Imagen 2" descr="Diagrama, Dibujo de ingeniería&#10;&#10;Descripción generada automáticamente">
            <a:extLst>
              <a:ext uri="{FF2B5EF4-FFF2-40B4-BE49-F238E27FC236}">
                <a16:creationId xmlns:a16="http://schemas.microsoft.com/office/drawing/2014/main" id="{A016A380-C2CD-0948-96B9-81A97594002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1997"/>
          <a:stretch/>
        </p:blipFill>
        <p:spPr>
          <a:xfrm>
            <a:off x="808172" y="1995364"/>
            <a:ext cx="5034788" cy="4661451"/>
          </a:xfrm>
          <a:prstGeom prst="rect">
            <a:avLst/>
          </a:prstGeom>
        </p:spPr>
      </p:pic>
      <p:pic>
        <p:nvPicPr>
          <p:cNvPr id="11" name="Imagen 10" descr="Diagrama, Dibujo de ingeniería&#10;&#10;Descripción generada automáticamente">
            <a:extLst>
              <a:ext uri="{FF2B5EF4-FFF2-40B4-BE49-F238E27FC236}">
                <a16:creationId xmlns:a16="http://schemas.microsoft.com/office/drawing/2014/main" id="{D5B69C76-CDF7-2549-87DA-E7058A22C42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7820"/>
          <a:stretch/>
        </p:blipFill>
        <p:spPr>
          <a:xfrm>
            <a:off x="6467654" y="2842399"/>
            <a:ext cx="5034788" cy="2205853"/>
          </a:xfrm>
          <a:prstGeom prst="rect">
            <a:avLst/>
          </a:prstGeom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227FE351-BB64-BD4A-AE01-6BA952041C22}"/>
              </a:ext>
            </a:extLst>
          </p:cNvPr>
          <p:cNvSpPr/>
          <p:nvPr/>
        </p:nvSpPr>
        <p:spPr>
          <a:xfrm rot="16200000">
            <a:off x="9948208" y="4384303"/>
            <a:ext cx="402322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1400" dirty="0">
                <a:solidFill>
                  <a:schemeClr val="bg1">
                    <a:lumMod val="75000"/>
                  </a:schemeClr>
                </a:solidFill>
              </a:rPr>
              <a:t>Fuzzy Sets and Fuzzy Logic: Theory and Applications. George J. Klir, Bo Yuan. Prentice Hall PTR, 1995.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E5489829-26A1-844A-BB82-C708DD3024AA}"/>
              </a:ext>
            </a:extLst>
          </p:cNvPr>
          <p:cNvSpPr txBox="1"/>
          <p:nvPr/>
        </p:nvSpPr>
        <p:spPr>
          <a:xfrm>
            <a:off x="3325566" y="2763315"/>
            <a:ext cx="1634060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s-ES" altLang="es-CO" dirty="0">
                <a:solidFill>
                  <a:schemeClr val="accent1">
                    <a:lumMod val="50000"/>
                  </a:schemeClr>
                </a:solidFill>
              </a:rPr>
              <a:t>No son jóvenes</a:t>
            </a:r>
            <a:endParaRPr lang="es-CO" baseline="-25000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943B3C2F-57E5-5E47-8642-32FA48C180EF}"/>
              </a:ext>
            </a:extLst>
          </p:cNvPr>
          <p:cNvSpPr txBox="1"/>
          <p:nvPr/>
        </p:nvSpPr>
        <p:spPr>
          <a:xfrm>
            <a:off x="2374722" y="5128011"/>
            <a:ext cx="1422026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s-ES" altLang="es-CO" dirty="0">
                <a:solidFill>
                  <a:schemeClr val="accent1">
                    <a:lumMod val="50000"/>
                  </a:schemeClr>
                </a:solidFill>
              </a:rPr>
              <a:t>No son viejos</a:t>
            </a:r>
            <a:endParaRPr lang="es-CO" baseline="-25000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0F6CEE59-3069-8F4B-ABD8-27D4FB63CAFC}"/>
              </a:ext>
            </a:extLst>
          </p:cNvPr>
          <p:cNvSpPr txBox="1"/>
          <p:nvPr/>
        </p:nvSpPr>
        <p:spPr>
          <a:xfrm>
            <a:off x="7769050" y="5018866"/>
            <a:ext cx="3036219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s-ES" altLang="es-CO" dirty="0">
                <a:solidFill>
                  <a:schemeClr val="accent1">
                    <a:lumMod val="50000"/>
                  </a:schemeClr>
                </a:solidFill>
              </a:rPr>
              <a:t>No son jóvenes y no son viejos</a:t>
            </a:r>
            <a:br>
              <a:rPr lang="es-ES" altLang="es-CO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s-ES" altLang="es-CO" dirty="0">
                <a:solidFill>
                  <a:schemeClr val="accent1">
                    <a:lumMod val="50000"/>
                  </a:schemeClr>
                </a:solidFill>
              </a:rPr>
              <a:t>➜ Son de edad media</a:t>
            </a:r>
            <a:endParaRPr lang="es-CO" baseline="-25000" dirty="0"/>
          </a:p>
        </p:txBody>
      </p:sp>
    </p:spTree>
    <p:extLst>
      <p:ext uri="{BB962C8B-B14F-4D97-AF65-F5344CB8AC3E}">
        <p14:creationId xmlns:p14="http://schemas.microsoft.com/office/powerpoint/2010/main" val="3855945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128" y="0"/>
            <a:ext cx="12201128" cy="6863135"/>
          </a:xfrm>
        </p:spPr>
      </p:pic>
      <p:sp>
        <p:nvSpPr>
          <p:cNvPr id="31" name="Rectángulo 30"/>
          <p:cNvSpPr/>
          <p:nvPr/>
        </p:nvSpPr>
        <p:spPr>
          <a:xfrm>
            <a:off x="1341912" y="583285"/>
            <a:ext cx="7172696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_tradnl" sz="30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2 – Marco conceptual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224147" y="1440156"/>
            <a:ext cx="8883949" cy="5010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9pPr>
          </a:lstStyle>
          <a:p>
            <a:pPr marL="0" indent="0" eaLnBrk="1" hangingPunct="1">
              <a:spcBef>
                <a:spcPct val="20000"/>
              </a:spcBef>
              <a:buClr>
                <a:schemeClr val="hlink"/>
              </a:buClr>
              <a:buSzPct val="55000"/>
            </a:pPr>
            <a:r>
              <a:rPr lang="es-CO" altLang="es-CO" b="0" dirty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Operaciones básicas - ejemplos</a:t>
            </a:r>
            <a:br>
              <a:rPr lang="es-CO" altLang="es-CO" b="0" dirty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endParaRPr lang="es-CO" altLang="es-CO" b="0" dirty="0">
              <a:solidFill>
                <a:schemeClr val="accent4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8" name="Object 4">
            <a:extLst>
              <a:ext uri="{FF2B5EF4-FFF2-40B4-BE49-F238E27FC236}">
                <a16:creationId xmlns:a16="http://schemas.microsoft.com/office/drawing/2014/main" id="{6C1096BF-BE78-424C-9071-C648CA4E4DE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27106739"/>
              </p:ext>
            </p:extLst>
          </p:nvPr>
        </p:nvGraphicFramePr>
        <p:xfrm>
          <a:off x="2131596" y="2115465"/>
          <a:ext cx="4173538" cy="415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to de Photo Editor" r:id="rId3" imgW="5401429" imgH="5380952" progId="MSPhotoEd.3">
                  <p:embed/>
                </p:oleObj>
              </mc:Choice>
              <mc:Fallback>
                <p:oleObj name="Foto de Photo Editor" r:id="rId3" imgW="5401429" imgH="5380952" progId="MSPhotoEd.3">
                  <p:embed/>
                  <p:pic>
                    <p:nvPicPr>
                      <p:cNvPr id="8" name="Object 4">
                        <a:extLst>
                          <a:ext uri="{FF2B5EF4-FFF2-40B4-BE49-F238E27FC236}">
                            <a16:creationId xmlns:a16="http://schemas.microsoft.com/office/drawing/2014/main" id="{6C1096BF-BE78-424C-9071-C648CA4E4DE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1596" y="2115465"/>
                        <a:ext cx="4173538" cy="4159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 cap="sq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5">
            <a:extLst>
              <a:ext uri="{FF2B5EF4-FFF2-40B4-BE49-F238E27FC236}">
                <a16:creationId xmlns:a16="http://schemas.microsoft.com/office/drawing/2014/main" id="{D8DD6A55-826C-5142-8BB1-BE0958B5EC9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45602020"/>
              </p:ext>
            </p:extLst>
          </p:nvPr>
        </p:nvGraphicFramePr>
        <p:xfrm>
          <a:off x="6921771" y="2094827"/>
          <a:ext cx="4419600" cy="4179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to de Photo Editor" r:id="rId5" imgW="5630061" imgH="5323810" progId="MSPhotoEd.3">
                  <p:embed/>
                </p:oleObj>
              </mc:Choice>
              <mc:Fallback>
                <p:oleObj name="Foto de Photo Editor" r:id="rId5" imgW="5630061" imgH="5323810" progId="MSPhotoEd.3">
                  <p:embed/>
                  <p:pic>
                    <p:nvPicPr>
                      <p:cNvPr id="9" name="Object 5">
                        <a:extLst>
                          <a:ext uri="{FF2B5EF4-FFF2-40B4-BE49-F238E27FC236}">
                            <a16:creationId xmlns:a16="http://schemas.microsoft.com/office/drawing/2014/main" id="{D8DD6A55-826C-5142-8BB1-BE0958B5EC9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21771" y="2094827"/>
                        <a:ext cx="4419600" cy="41798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 cap="sq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ángulo 6">
            <a:extLst>
              <a:ext uri="{FF2B5EF4-FFF2-40B4-BE49-F238E27FC236}">
                <a16:creationId xmlns:a16="http://schemas.microsoft.com/office/drawing/2014/main" id="{4968E0D9-0ED3-7347-B9B3-A613F4CD8234}"/>
              </a:ext>
            </a:extLst>
          </p:cNvPr>
          <p:cNvSpPr/>
          <p:nvPr/>
        </p:nvSpPr>
        <p:spPr>
          <a:xfrm rot="16200000">
            <a:off x="9948208" y="4384303"/>
            <a:ext cx="402322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1400" dirty="0">
                <a:solidFill>
                  <a:schemeClr val="bg1">
                    <a:lumMod val="75000"/>
                  </a:schemeClr>
                </a:solidFill>
              </a:rPr>
              <a:t>Fuzzy Sets and Fuzzy Logic: Theory and Applications. George J. Klir, Bo Yuan. Prentice Hall PTR, 1995.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AA40A9C0-6ED5-EB4B-8BD8-0876FB0454D9}"/>
              </a:ext>
            </a:extLst>
          </p:cNvPr>
          <p:cNvSpPr txBox="1"/>
          <p:nvPr/>
        </p:nvSpPr>
        <p:spPr>
          <a:xfrm>
            <a:off x="839098" y="2941982"/>
            <a:ext cx="135172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s-ES" altLang="es-CO" dirty="0">
                <a:solidFill>
                  <a:schemeClr val="accent1">
                    <a:lumMod val="50000"/>
                  </a:schemeClr>
                </a:solidFill>
              </a:rPr>
              <a:t>B = A</a:t>
            </a:r>
            <a:r>
              <a:rPr lang="es-ES" altLang="es-CO" baseline="-25000" dirty="0">
                <a:solidFill>
                  <a:schemeClr val="accent1">
                    <a:lumMod val="50000"/>
                  </a:schemeClr>
                </a:solidFill>
              </a:rPr>
              <a:t>1</a:t>
            </a:r>
            <a:r>
              <a:rPr lang="es-ES" altLang="es-CO" dirty="0">
                <a:solidFill>
                  <a:schemeClr val="accent1">
                    <a:lumMod val="50000"/>
                  </a:schemeClr>
                </a:solidFill>
              </a:rPr>
              <a:t> ∩ A</a:t>
            </a:r>
            <a:r>
              <a:rPr lang="es-ES" altLang="es-CO" baseline="-25000" dirty="0">
                <a:solidFill>
                  <a:schemeClr val="accent1">
                    <a:lumMod val="50000"/>
                  </a:schemeClr>
                </a:solidFill>
              </a:rPr>
              <a:t>2</a:t>
            </a:r>
            <a:endParaRPr lang="es-CO" baseline="-25000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C8EB0229-C582-1C40-A1F0-B6FCDB67E355}"/>
              </a:ext>
            </a:extLst>
          </p:cNvPr>
          <p:cNvSpPr txBox="1"/>
          <p:nvPr/>
        </p:nvSpPr>
        <p:spPr>
          <a:xfrm>
            <a:off x="834962" y="4918258"/>
            <a:ext cx="135172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s-ES" altLang="es-CO" dirty="0">
                <a:solidFill>
                  <a:schemeClr val="accent1">
                    <a:lumMod val="50000"/>
                  </a:schemeClr>
                </a:solidFill>
              </a:rPr>
              <a:t>C = A</a:t>
            </a:r>
            <a:r>
              <a:rPr lang="es-ES" altLang="es-CO" baseline="-25000" dirty="0">
                <a:solidFill>
                  <a:schemeClr val="accent1">
                    <a:lumMod val="50000"/>
                  </a:schemeClr>
                </a:solidFill>
              </a:rPr>
              <a:t>2</a:t>
            </a:r>
            <a:r>
              <a:rPr lang="es-ES" altLang="es-CO" dirty="0">
                <a:solidFill>
                  <a:schemeClr val="accent1">
                    <a:lumMod val="50000"/>
                  </a:schemeClr>
                </a:solidFill>
              </a:rPr>
              <a:t> ∩ A</a:t>
            </a:r>
            <a:r>
              <a:rPr lang="es-ES" altLang="es-CO" baseline="-25000" dirty="0">
                <a:solidFill>
                  <a:schemeClr val="accent1">
                    <a:lumMod val="50000"/>
                  </a:schemeClr>
                </a:solidFill>
              </a:rPr>
              <a:t>3</a:t>
            </a:r>
            <a:endParaRPr lang="es-CO" baseline="-25000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6FF761A2-F222-4C40-8887-90EE95BE8EFB}"/>
              </a:ext>
            </a:extLst>
          </p:cNvPr>
          <p:cNvSpPr txBox="1"/>
          <p:nvPr/>
        </p:nvSpPr>
        <p:spPr>
          <a:xfrm>
            <a:off x="268507" y="3311314"/>
            <a:ext cx="1918177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s-ES" altLang="es-CO" dirty="0">
                <a:solidFill>
                  <a:schemeClr val="accent1">
                    <a:lumMod val="50000"/>
                  </a:schemeClr>
                </a:solidFill>
              </a:rPr>
              <a:t>B = Joven y Media</a:t>
            </a:r>
            <a:endParaRPr lang="es-CO" baseline="-25000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F45F0A15-9F94-E949-8896-7856562B1570}"/>
              </a:ext>
            </a:extLst>
          </p:cNvPr>
          <p:cNvSpPr txBox="1"/>
          <p:nvPr/>
        </p:nvSpPr>
        <p:spPr>
          <a:xfrm>
            <a:off x="268507" y="5287590"/>
            <a:ext cx="1918177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s-ES" altLang="es-CO" dirty="0">
                <a:solidFill>
                  <a:schemeClr val="accent1">
                    <a:lumMod val="50000"/>
                  </a:schemeClr>
                </a:solidFill>
              </a:rPr>
              <a:t>C = Media y Viejo</a:t>
            </a:r>
            <a:endParaRPr lang="es-CO" baseline="-25000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55C59FB0-BFC7-1B48-89D4-FEE08751378E}"/>
              </a:ext>
            </a:extLst>
          </p:cNvPr>
          <p:cNvSpPr txBox="1"/>
          <p:nvPr/>
        </p:nvSpPr>
        <p:spPr>
          <a:xfrm>
            <a:off x="7746046" y="2055070"/>
            <a:ext cx="1129597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s-ES" altLang="es-CO" dirty="0">
                <a:solidFill>
                  <a:schemeClr val="accent1">
                    <a:lumMod val="50000"/>
                  </a:schemeClr>
                </a:solidFill>
              </a:rPr>
              <a:t>B ∪ C = ?</a:t>
            </a:r>
            <a:endParaRPr lang="es-CO" baseline="-25000" dirty="0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AAED2B28-C8E5-304E-B0F2-8BA95A6AEA7C}"/>
              </a:ext>
            </a:extLst>
          </p:cNvPr>
          <p:cNvSpPr txBox="1"/>
          <p:nvPr/>
        </p:nvSpPr>
        <p:spPr>
          <a:xfrm>
            <a:off x="7746045" y="4276581"/>
            <a:ext cx="1129597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s-ES" altLang="es-CO" dirty="0">
                <a:solidFill>
                  <a:schemeClr val="accent1">
                    <a:lumMod val="50000"/>
                  </a:schemeClr>
                </a:solidFill>
              </a:rPr>
              <a:t>B ∪ C = ?</a:t>
            </a:r>
            <a:endParaRPr lang="es-CO" baseline="-25000" dirty="0"/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1517C1CB-891E-0640-B817-CB7A7EDFFBCE}"/>
              </a:ext>
            </a:extLst>
          </p:cNvPr>
          <p:cNvCxnSpPr/>
          <p:nvPr/>
        </p:nvCxnSpPr>
        <p:spPr>
          <a:xfrm>
            <a:off x="7835613" y="4333461"/>
            <a:ext cx="523196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844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128" y="0"/>
            <a:ext cx="12201128" cy="6863135"/>
          </a:xfrm>
        </p:spPr>
      </p:pic>
      <p:sp>
        <p:nvSpPr>
          <p:cNvPr id="31" name="Rectángulo 30"/>
          <p:cNvSpPr/>
          <p:nvPr/>
        </p:nvSpPr>
        <p:spPr>
          <a:xfrm>
            <a:off x="1341912" y="583285"/>
            <a:ext cx="7172696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_tradnl" sz="30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2 – Marco conceptual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224147" y="1440156"/>
            <a:ext cx="8009305" cy="19914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9pPr>
          </a:lstStyle>
          <a:p>
            <a:pPr marL="0" indent="0" eaLnBrk="1" hangingPunct="1">
              <a:spcBef>
                <a:spcPct val="20000"/>
              </a:spcBef>
              <a:buClr>
                <a:schemeClr val="hlink"/>
              </a:buClr>
              <a:buSzPct val="55000"/>
            </a:pPr>
            <a:r>
              <a:rPr lang="es-CO" altLang="es-CO" b="0" dirty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Número difuso (</a:t>
            </a:r>
            <a:r>
              <a:rPr lang="es-CO" altLang="es-CO" b="0" i="1" dirty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fuzzy number</a:t>
            </a:r>
            <a:r>
              <a:rPr lang="es-CO" altLang="es-CO" b="0" dirty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</a:p>
          <a:p>
            <a:pPr marL="0" indent="0" eaLnBrk="1" hangingPunct="1">
              <a:spcBef>
                <a:spcPct val="20000"/>
              </a:spcBef>
              <a:buClr>
                <a:schemeClr val="hlink"/>
              </a:buClr>
              <a:buSzPct val="55000"/>
            </a:pPr>
            <a:endParaRPr lang="es-CO" altLang="es-CO" b="0" dirty="0">
              <a:solidFill>
                <a:schemeClr val="accent4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</a:pPr>
            <a:r>
              <a:rPr kumimoji="0" lang="es-ES" altLang="es-CO" sz="2200" b="0" dirty="0">
                <a:solidFill>
                  <a:schemeClr val="accent1">
                    <a:lumMod val="50000"/>
                  </a:schemeClr>
                </a:solidFill>
              </a:rPr>
              <a:t>Representa una generalización de un número real (número representado con un conjunto difuso).</a:t>
            </a: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</a:pPr>
            <a:r>
              <a:rPr kumimoji="0" lang="es-ES" altLang="es-CO" sz="2200" b="0" dirty="0">
                <a:solidFill>
                  <a:schemeClr val="accent1">
                    <a:lumMod val="50000"/>
                  </a:schemeClr>
                </a:solidFill>
              </a:rPr>
              <a:t>“Números cercanos a un número real dado” o “números alrededor de un intervalo dado de números reales”.</a:t>
            </a: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</a:pPr>
            <a:r>
              <a:rPr kumimoji="0" lang="es-ES" altLang="es-CO" sz="2200" b="0" dirty="0">
                <a:solidFill>
                  <a:schemeClr val="accent1">
                    <a:lumMod val="50000"/>
                  </a:schemeClr>
                </a:solidFill>
              </a:rPr>
              <a:t>A(x) = 1 para exactamente un x.</a:t>
            </a:r>
          </a:p>
        </p:txBody>
      </p:sp>
      <p:pic>
        <p:nvPicPr>
          <p:cNvPr id="6" name="Imagen 5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60B34302-06BD-6247-9A20-83043874B6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9896" y="3662027"/>
            <a:ext cx="5587034" cy="3195973"/>
          </a:xfrm>
          <a:prstGeom prst="rect">
            <a:avLst/>
          </a:prstGeom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EEA0F641-16F9-784E-A2DD-D7ACC6DE71B7}"/>
              </a:ext>
            </a:extLst>
          </p:cNvPr>
          <p:cNvSpPr/>
          <p:nvPr/>
        </p:nvSpPr>
        <p:spPr>
          <a:xfrm>
            <a:off x="1224147" y="6274715"/>
            <a:ext cx="371060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1400" dirty="0">
                <a:solidFill>
                  <a:schemeClr val="bg1">
                    <a:lumMod val="75000"/>
                  </a:schemeClr>
                </a:solidFill>
              </a:rPr>
              <a:t>A First Course in Fuzzy Logic, Third Edition. Hung T. Nguyen, Elbert A. Walker. CRC Press, 2006.</a:t>
            </a:r>
          </a:p>
        </p:txBody>
      </p:sp>
    </p:spTree>
    <p:extLst>
      <p:ext uri="{BB962C8B-B14F-4D97-AF65-F5344CB8AC3E}">
        <p14:creationId xmlns:p14="http://schemas.microsoft.com/office/powerpoint/2010/main" val="17949651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128" y="0"/>
            <a:ext cx="12201128" cy="6863135"/>
          </a:xfrm>
        </p:spPr>
      </p:pic>
      <p:sp>
        <p:nvSpPr>
          <p:cNvPr id="31" name="Rectángulo 30"/>
          <p:cNvSpPr/>
          <p:nvPr/>
        </p:nvSpPr>
        <p:spPr>
          <a:xfrm>
            <a:off x="1341912" y="583285"/>
            <a:ext cx="7172696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_tradnl" sz="30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2 – Marco conceptual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224147" y="1440156"/>
            <a:ext cx="8009305" cy="19914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9pPr>
          </a:lstStyle>
          <a:p>
            <a:pPr marL="0" indent="0" eaLnBrk="1" hangingPunct="1">
              <a:spcBef>
                <a:spcPct val="20000"/>
              </a:spcBef>
              <a:buClr>
                <a:schemeClr val="hlink"/>
              </a:buClr>
              <a:buSzPct val="55000"/>
            </a:pPr>
            <a:r>
              <a:rPr lang="es-CO" altLang="es-CO" b="0" dirty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Intervalo difuso (</a:t>
            </a:r>
            <a:r>
              <a:rPr lang="es-CO" altLang="es-CO" b="0" i="1" dirty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fuzzy interval</a:t>
            </a:r>
            <a:r>
              <a:rPr lang="es-CO" altLang="es-CO" b="0" dirty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</a:p>
          <a:p>
            <a:pPr marL="0" indent="0" eaLnBrk="1" hangingPunct="1">
              <a:spcBef>
                <a:spcPct val="20000"/>
              </a:spcBef>
              <a:buClr>
                <a:schemeClr val="hlink"/>
              </a:buClr>
              <a:buSzPct val="55000"/>
            </a:pPr>
            <a:endParaRPr lang="es-CO" altLang="es-CO" b="0" dirty="0">
              <a:solidFill>
                <a:schemeClr val="accent4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</a:pPr>
            <a:r>
              <a:rPr kumimoji="0" lang="es-ES" altLang="es-CO" sz="2200" b="0" dirty="0">
                <a:solidFill>
                  <a:schemeClr val="accent1">
                    <a:lumMod val="50000"/>
                  </a:schemeClr>
                </a:solidFill>
              </a:rPr>
              <a:t>Representa una generalización de un intervalo de números reales.</a:t>
            </a: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</a:pPr>
            <a:r>
              <a:rPr kumimoji="0" lang="es-ES" altLang="es-CO" sz="2200" b="0" dirty="0">
                <a:solidFill>
                  <a:schemeClr val="accent1">
                    <a:lumMod val="50000"/>
                  </a:schemeClr>
                </a:solidFill>
              </a:rPr>
              <a:t>“Números alrededor de un intervalo dado de números reales” o “números aproximadamente entre un intervalo dado de números reales”.</a:t>
            </a: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</a:pPr>
            <a:r>
              <a:rPr kumimoji="0" lang="es-ES" altLang="es-CO" sz="2200" b="0" dirty="0">
                <a:solidFill>
                  <a:schemeClr val="accent1">
                    <a:lumMod val="50000"/>
                  </a:schemeClr>
                </a:solidFill>
              </a:rPr>
              <a:t>A(x) = 1 para todos los x</a:t>
            </a:r>
            <a:br>
              <a:rPr kumimoji="0" lang="es-ES" altLang="es-CO" sz="2200" b="0" dirty="0">
                <a:solidFill>
                  <a:schemeClr val="accent1">
                    <a:lumMod val="50000"/>
                  </a:schemeClr>
                </a:solidFill>
              </a:rPr>
            </a:br>
            <a:r>
              <a:rPr kumimoji="0" lang="es-ES" altLang="es-CO" sz="2200" b="0" dirty="0">
                <a:solidFill>
                  <a:schemeClr val="accent1">
                    <a:lumMod val="50000"/>
                  </a:schemeClr>
                </a:solidFill>
              </a:rPr>
              <a:t>en el intervalo [</a:t>
            </a:r>
            <a:r>
              <a:rPr kumimoji="0" lang="es-ES" altLang="es-CO" sz="2200" b="0" dirty="0" err="1">
                <a:solidFill>
                  <a:schemeClr val="accent1">
                    <a:lumMod val="50000"/>
                  </a:schemeClr>
                </a:solidFill>
              </a:rPr>
              <a:t>a,b</a:t>
            </a:r>
            <a:r>
              <a:rPr kumimoji="0" lang="es-ES" altLang="es-CO" sz="2200" b="0" dirty="0">
                <a:solidFill>
                  <a:schemeClr val="accent1">
                    <a:lumMod val="50000"/>
                  </a:schemeClr>
                </a:solidFill>
              </a:rPr>
              <a:t>].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60B34302-06BD-6247-9A20-83043874B66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459896" y="3691212"/>
            <a:ext cx="5587034" cy="3137603"/>
          </a:xfrm>
          <a:prstGeom prst="rect">
            <a:avLst/>
          </a:prstGeom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EEA0F641-16F9-784E-A2DD-D7ACC6DE71B7}"/>
              </a:ext>
            </a:extLst>
          </p:cNvPr>
          <p:cNvSpPr/>
          <p:nvPr/>
        </p:nvSpPr>
        <p:spPr>
          <a:xfrm>
            <a:off x="1224147" y="6274715"/>
            <a:ext cx="371060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1400" dirty="0">
                <a:solidFill>
                  <a:schemeClr val="bg1">
                    <a:lumMod val="75000"/>
                  </a:schemeClr>
                </a:solidFill>
              </a:rPr>
              <a:t>A First Course in Fuzzy Logic, Third Edition. Hung T. Nguyen, Elbert A. Walker. CRC Press, 2006.</a:t>
            </a:r>
          </a:p>
        </p:txBody>
      </p:sp>
    </p:spTree>
    <p:extLst>
      <p:ext uri="{BB962C8B-B14F-4D97-AF65-F5344CB8AC3E}">
        <p14:creationId xmlns:p14="http://schemas.microsoft.com/office/powerpoint/2010/main" val="6730127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128" y="0"/>
            <a:ext cx="12201128" cy="6863135"/>
          </a:xfrm>
        </p:spPr>
      </p:pic>
      <p:sp>
        <p:nvSpPr>
          <p:cNvPr id="31" name="Rectángulo 30"/>
          <p:cNvSpPr/>
          <p:nvPr/>
        </p:nvSpPr>
        <p:spPr>
          <a:xfrm>
            <a:off x="1341912" y="583285"/>
            <a:ext cx="7172696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_tradnl" sz="30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2 – Marco conceptual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224147" y="1440156"/>
            <a:ext cx="8009305" cy="19914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9pPr>
          </a:lstStyle>
          <a:p>
            <a:pPr marL="0" indent="0" eaLnBrk="1" hangingPunct="1">
              <a:spcBef>
                <a:spcPct val="20000"/>
              </a:spcBef>
              <a:buClr>
                <a:schemeClr val="hlink"/>
              </a:buClr>
              <a:buSzPct val="55000"/>
            </a:pPr>
            <a:r>
              <a:rPr lang="es-CO" altLang="es-CO" b="0" dirty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Números e intervalos difusos</a:t>
            </a:r>
          </a:p>
        </p:txBody>
      </p:sp>
      <p:pic>
        <p:nvPicPr>
          <p:cNvPr id="3" name="Imagen 2" descr="Gráfico&#10;&#10;Descripción generada automáticamente">
            <a:extLst>
              <a:ext uri="{FF2B5EF4-FFF2-40B4-BE49-F238E27FC236}">
                <a16:creationId xmlns:a16="http://schemas.microsoft.com/office/drawing/2014/main" id="{0202DB0C-9C5A-774D-98E5-2E7317C535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417" t="17681" r="11177" b="10435"/>
          <a:stretch/>
        </p:blipFill>
        <p:spPr>
          <a:xfrm>
            <a:off x="2505088" y="1928191"/>
            <a:ext cx="7172696" cy="4929809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8696D6A8-861C-C14C-9AF1-2B3DD7EA575C}"/>
              </a:ext>
            </a:extLst>
          </p:cNvPr>
          <p:cNvSpPr txBox="1"/>
          <p:nvPr/>
        </p:nvSpPr>
        <p:spPr>
          <a:xfrm>
            <a:off x="606287" y="2711531"/>
            <a:ext cx="1907929" cy="40011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s-CO" sz="2000" dirty="0">
                <a:solidFill>
                  <a:schemeClr val="accent2"/>
                </a:solidFill>
              </a:rPr>
              <a:t>Un número real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103B4795-BF92-814B-BC17-6C8D878790A1}"/>
              </a:ext>
            </a:extLst>
          </p:cNvPr>
          <p:cNvSpPr txBox="1"/>
          <p:nvPr/>
        </p:nvSpPr>
        <p:spPr>
          <a:xfrm>
            <a:off x="606287" y="4976007"/>
            <a:ext cx="1907929" cy="70788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s-CO" sz="2000" dirty="0">
                <a:solidFill>
                  <a:schemeClr val="accent2"/>
                </a:solidFill>
              </a:rPr>
              <a:t>Un intervalo cerrado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ABB99C5A-1268-4343-A661-B1F80909DCDD}"/>
              </a:ext>
            </a:extLst>
          </p:cNvPr>
          <p:cNvSpPr txBox="1"/>
          <p:nvPr/>
        </p:nvSpPr>
        <p:spPr>
          <a:xfrm>
            <a:off x="9839739" y="2711531"/>
            <a:ext cx="2087218" cy="70788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s-CO" sz="2000" dirty="0">
                <a:solidFill>
                  <a:schemeClr val="accent6"/>
                </a:solidFill>
              </a:rPr>
              <a:t>Un número difuso “cercano a 1.3”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DDF06FE8-6353-4947-B106-54EBAAD1EB07}"/>
              </a:ext>
            </a:extLst>
          </p:cNvPr>
          <p:cNvSpPr txBox="1"/>
          <p:nvPr/>
        </p:nvSpPr>
        <p:spPr>
          <a:xfrm>
            <a:off x="9839739" y="4976007"/>
            <a:ext cx="1907929" cy="70788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s-CO" sz="2000" dirty="0">
                <a:solidFill>
                  <a:schemeClr val="accent6"/>
                </a:solidFill>
              </a:rPr>
              <a:t>Un intervalo difuso</a:t>
            </a: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5467C771-0180-A74B-9447-9014E2F11E2D}"/>
              </a:ext>
            </a:extLst>
          </p:cNvPr>
          <p:cNvSpPr/>
          <p:nvPr/>
        </p:nvSpPr>
        <p:spPr>
          <a:xfrm>
            <a:off x="0" y="6337348"/>
            <a:ext cx="402322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1400" dirty="0">
                <a:solidFill>
                  <a:schemeClr val="bg1">
                    <a:lumMod val="75000"/>
                  </a:schemeClr>
                </a:solidFill>
              </a:rPr>
              <a:t>Fuzzy Sets and Fuzzy Logic: Theory and Applications. George J. Klir, Bo Yuan. Prentice Hall PTR, 1995.</a:t>
            </a:r>
          </a:p>
        </p:txBody>
      </p:sp>
    </p:spTree>
    <p:extLst>
      <p:ext uri="{BB962C8B-B14F-4D97-AF65-F5344CB8AC3E}">
        <p14:creationId xmlns:p14="http://schemas.microsoft.com/office/powerpoint/2010/main" val="23412855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01128" cy="6863135"/>
          </a:xfrm>
        </p:spPr>
      </p:pic>
      <p:sp>
        <p:nvSpPr>
          <p:cNvPr id="31" name="Rectángulo 30"/>
          <p:cNvSpPr/>
          <p:nvPr/>
        </p:nvSpPr>
        <p:spPr>
          <a:xfrm>
            <a:off x="1341912" y="583285"/>
            <a:ext cx="7172696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_tradnl" sz="30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2 – Marco conceptual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224147" y="1440156"/>
            <a:ext cx="3596331" cy="37083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9pPr>
          </a:lstStyle>
          <a:p>
            <a:pPr marL="0" indent="0" eaLnBrk="1" hangingPunct="1">
              <a:spcBef>
                <a:spcPct val="20000"/>
              </a:spcBef>
              <a:buClr>
                <a:schemeClr val="hlink"/>
              </a:buClr>
              <a:buSzPct val="55000"/>
            </a:pPr>
            <a:r>
              <a:rPr lang="es-CO" altLang="es-CO" b="0" dirty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Variable difusa (</a:t>
            </a:r>
            <a:r>
              <a:rPr lang="es-CO" altLang="es-CO" b="0" i="1" dirty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fuzzy variable</a:t>
            </a:r>
            <a:r>
              <a:rPr lang="es-CO" altLang="es-CO" b="0" dirty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</a:p>
          <a:p>
            <a:pPr marL="0" indent="0" eaLnBrk="1" hangingPunct="1">
              <a:spcBef>
                <a:spcPct val="20000"/>
              </a:spcBef>
              <a:buClr>
                <a:schemeClr val="hlink"/>
              </a:buClr>
              <a:buSzPct val="55000"/>
            </a:pPr>
            <a:endParaRPr lang="es-CO" altLang="es-CO" b="0" dirty="0">
              <a:solidFill>
                <a:schemeClr val="accent4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</a:pPr>
            <a:r>
              <a:rPr kumimoji="0" lang="es-ES" altLang="es-CO" sz="2200" b="0" dirty="0">
                <a:solidFill>
                  <a:schemeClr val="accent1">
                    <a:lumMod val="50000"/>
                  </a:schemeClr>
                </a:solidFill>
              </a:rPr>
              <a:t>Variable cuyos estados están definidos a partir de conjuntos difusos.</a:t>
            </a: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</a:pPr>
            <a:r>
              <a:rPr kumimoji="0" lang="es-ES" altLang="es-CO" sz="2200" b="0" dirty="0">
                <a:solidFill>
                  <a:schemeClr val="accent1">
                    <a:lumMod val="50000"/>
                  </a:schemeClr>
                </a:solidFill>
              </a:rPr>
              <a:t>Facilitan transiciones graduales entre estados, así como la expresión y manejo de incertidumbres. </a:t>
            </a:r>
          </a:p>
        </p:txBody>
      </p:sp>
      <p:graphicFrame>
        <p:nvGraphicFramePr>
          <p:cNvPr id="7" name="Object 3">
            <a:extLst>
              <a:ext uri="{FF2B5EF4-FFF2-40B4-BE49-F238E27FC236}">
                <a16:creationId xmlns:a16="http://schemas.microsoft.com/office/drawing/2014/main" id="{16560071-87D9-6C49-868F-F504CA596FC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10141072"/>
              </p:ext>
            </p:extLst>
          </p:nvPr>
        </p:nvGraphicFramePr>
        <p:xfrm>
          <a:off x="5536096" y="1887988"/>
          <a:ext cx="6172200" cy="4568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to de Photo Editor" r:id="rId3" imgW="6125430" imgH="4533333" progId="MSPhotoEd.3">
                  <p:embed/>
                </p:oleObj>
              </mc:Choice>
              <mc:Fallback>
                <p:oleObj name="Foto de Photo Editor" r:id="rId3" imgW="6125430" imgH="4533333" progId="MSPhotoEd.3">
                  <p:embed/>
                  <p:pic>
                    <p:nvPicPr>
                      <p:cNvPr id="7" name="Object 3">
                        <a:extLst>
                          <a:ext uri="{FF2B5EF4-FFF2-40B4-BE49-F238E27FC236}">
                            <a16:creationId xmlns:a16="http://schemas.microsoft.com/office/drawing/2014/main" id="{16560071-87D9-6C49-868F-F504CA596FC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36096" y="1887988"/>
                        <a:ext cx="6172200" cy="4568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 cap="sq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ángulo 7">
            <a:extLst>
              <a:ext uri="{FF2B5EF4-FFF2-40B4-BE49-F238E27FC236}">
                <a16:creationId xmlns:a16="http://schemas.microsoft.com/office/drawing/2014/main" id="{A003177F-3ED2-C347-9929-D6B36805CCE4}"/>
              </a:ext>
            </a:extLst>
          </p:cNvPr>
          <p:cNvSpPr/>
          <p:nvPr/>
        </p:nvSpPr>
        <p:spPr>
          <a:xfrm>
            <a:off x="1224147" y="6173231"/>
            <a:ext cx="402322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1400" dirty="0">
                <a:solidFill>
                  <a:schemeClr val="bg1">
                    <a:lumMod val="75000"/>
                  </a:schemeClr>
                </a:solidFill>
              </a:rPr>
              <a:t>Fuzzy Sets and Fuzzy Logic: Theory and Applications. George J. Klir, Bo Yuan. Prentice Hall PTR, 1995.</a:t>
            </a:r>
          </a:p>
        </p:txBody>
      </p:sp>
    </p:spTree>
    <p:extLst>
      <p:ext uri="{BB962C8B-B14F-4D97-AF65-F5344CB8AC3E}">
        <p14:creationId xmlns:p14="http://schemas.microsoft.com/office/powerpoint/2010/main" val="16820340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01128" cy="6863135"/>
          </a:xfrm>
        </p:spPr>
      </p:pic>
      <p:sp>
        <p:nvSpPr>
          <p:cNvPr id="31" name="Rectángulo 30"/>
          <p:cNvSpPr/>
          <p:nvPr/>
        </p:nvSpPr>
        <p:spPr>
          <a:xfrm>
            <a:off x="1341912" y="583285"/>
            <a:ext cx="7172696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_tradnl" sz="30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2 – Marco conceptual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224147" y="1440156"/>
            <a:ext cx="8824314" cy="37083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9pPr>
          </a:lstStyle>
          <a:p>
            <a:pPr marL="0" indent="0" eaLnBrk="1" hangingPunct="1">
              <a:spcBef>
                <a:spcPct val="20000"/>
              </a:spcBef>
              <a:buClr>
                <a:schemeClr val="hlink"/>
              </a:buClr>
              <a:buSzPct val="55000"/>
            </a:pPr>
            <a:r>
              <a:rPr lang="es-CO" altLang="es-CO" b="0" dirty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Variable lingüística</a:t>
            </a:r>
          </a:p>
          <a:p>
            <a:pPr marL="0" indent="0" eaLnBrk="1" hangingPunct="1">
              <a:spcBef>
                <a:spcPct val="20000"/>
              </a:spcBef>
              <a:buClr>
                <a:schemeClr val="hlink"/>
              </a:buClr>
              <a:buSzPct val="55000"/>
            </a:pPr>
            <a:endParaRPr lang="es-CO" altLang="es-CO" b="0" dirty="0">
              <a:solidFill>
                <a:schemeClr val="accent4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</a:pPr>
            <a:r>
              <a:rPr kumimoji="0" lang="es-ES" altLang="es-CO" sz="2200" b="0" dirty="0">
                <a:solidFill>
                  <a:schemeClr val="accent1">
                    <a:lumMod val="50000"/>
                  </a:schemeClr>
                </a:solidFill>
              </a:rPr>
              <a:t>Cuando los estados representan conceptos lingüísticos (palabras o sentencias), se habla de variables lingüísticas.</a:t>
            </a: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</a:pPr>
            <a:r>
              <a:rPr kumimoji="0" lang="es-ES" altLang="es-CO" sz="2200" b="0" dirty="0">
                <a:solidFill>
                  <a:schemeClr val="accent1">
                    <a:lumMod val="50000"/>
                  </a:schemeClr>
                </a:solidFill>
              </a:rPr>
              <a:t>¿Cómo se define la variable/estados? A partir de la experticia o el conocimiento del problema, pero en lenguaje natural!</a:t>
            </a: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</a:pPr>
            <a:endParaRPr kumimoji="0" lang="es-ES" altLang="es-CO" sz="2200" b="0" dirty="0">
              <a:solidFill>
                <a:schemeClr val="accent1">
                  <a:lumMod val="50000"/>
                </a:schemeClr>
              </a:solidFill>
            </a:endParaRP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</a:pPr>
            <a:r>
              <a:rPr kumimoji="0" lang="es-ES" altLang="es-CO" sz="2200" b="0" dirty="0">
                <a:solidFill>
                  <a:schemeClr val="accent1">
                    <a:lumMod val="50000"/>
                  </a:schemeClr>
                </a:solidFill>
              </a:rPr>
              <a:t>Definida por (</a:t>
            </a:r>
            <a:r>
              <a:rPr kumimoji="0" lang="es-ES" altLang="es-CO" sz="2200" b="0" dirty="0">
                <a:solidFill>
                  <a:srgbClr val="7030A0"/>
                </a:solidFill>
              </a:rPr>
              <a:t>v</a:t>
            </a:r>
            <a:r>
              <a:rPr kumimoji="0" lang="es-ES" altLang="es-CO" sz="2200" b="0" dirty="0">
                <a:solidFill>
                  <a:schemeClr val="accent1">
                    <a:lumMod val="50000"/>
                  </a:schemeClr>
                </a:solidFill>
              </a:rPr>
              <a:t>, </a:t>
            </a:r>
            <a:r>
              <a:rPr kumimoji="0" lang="es-ES" altLang="es-CO" sz="2200" b="0" dirty="0">
                <a:solidFill>
                  <a:schemeClr val="accent2"/>
                </a:solidFill>
              </a:rPr>
              <a:t>T</a:t>
            </a:r>
            <a:r>
              <a:rPr kumimoji="0" lang="es-ES" altLang="es-CO" sz="2200" b="0" dirty="0">
                <a:solidFill>
                  <a:schemeClr val="accent1">
                    <a:lumMod val="50000"/>
                  </a:schemeClr>
                </a:solidFill>
              </a:rPr>
              <a:t>, </a:t>
            </a:r>
            <a:r>
              <a:rPr kumimoji="0" lang="es-ES" altLang="es-CO" sz="2200" b="0" dirty="0">
                <a:solidFill>
                  <a:schemeClr val="accent4"/>
                </a:solidFill>
              </a:rPr>
              <a:t>X</a:t>
            </a:r>
            <a:r>
              <a:rPr kumimoji="0" lang="es-ES" altLang="es-CO" sz="2200" b="0" dirty="0">
                <a:solidFill>
                  <a:schemeClr val="accent1">
                    <a:lumMod val="50000"/>
                  </a:schemeClr>
                </a:solidFill>
              </a:rPr>
              <a:t>, </a:t>
            </a:r>
            <a:r>
              <a:rPr kumimoji="0" lang="es-ES" altLang="es-CO" sz="2200" b="0" dirty="0">
                <a:solidFill>
                  <a:schemeClr val="accent5"/>
                </a:solidFill>
              </a:rPr>
              <a:t>g</a:t>
            </a:r>
            <a:r>
              <a:rPr kumimoji="0" lang="es-ES" altLang="es-CO" sz="2200" b="0" dirty="0">
                <a:solidFill>
                  <a:schemeClr val="accent1">
                    <a:lumMod val="50000"/>
                  </a:schemeClr>
                </a:solidFill>
              </a:rPr>
              <a:t>, </a:t>
            </a:r>
            <a:r>
              <a:rPr kumimoji="0" lang="es-ES" altLang="es-CO" sz="2200" b="0" dirty="0">
                <a:solidFill>
                  <a:schemeClr val="accent6"/>
                </a:solidFill>
              </a:rPr>
              <a:t>m</a:t>
            </a:r>
            <a:r>
              <a:rPr kumimoji="0" lang="es-ES" altLang="es-CO" sz="2200" b="0" dirty="0">
                <a:solidFill>
                  <a:schemeClr val="accent1">
                    <a:lumMod val="50000"/>
                  </a:schemeClr>
                </a:solidFill>
              </a:rPr>
              <a:t>):</a:t>
            </a:r>
            <a:br>
              <a:rPr kumimoji="0" lang="es-ES" altLang="es-CO" sz="2200" b="0" dirty="0">
                <a:solidFill>
                  <a:schemeClr val="accent1">
                    <a:lumMod val="50000"/>
                  </a:schemeClr>
                </a:solidFill>
              </a:rPr>
            </a:br>
            <a:r>
              <a:rPr kumimoji="0" lang="es-ES" altLang="es-CO" sz="2200" b="0" dirty="0">
                <a:solidFill>
                  <a:srgbClr val="7030A0"/>
                </a:solidFill>
              </a:rPr>
              <a:t>v</a:t>
            </a:r>
            <a:r>
              <a:rPr kumimoji="0" lang="es-ES" altLang="es-CO" sz="2200" b="0" dirty="0">
                <a:solidFill>
                  <a:schemeClr val="accent1">
                    <a:lumMod val="50000"/>
                  </a:schemeClr>
                </a:solidFill>
              </a:rPr>
              <a:t>: nombre de la variable</a:t>
            </a:r>
            <a:br>
              <a:rPr kumimoji="0" lang="es-ES" altLang="es-CO" sz="2200" b="0" dirty="0">
                <a:solidFill>
                  <a:schemeClr val="accent1">
                    <a:lumMod val="50000"/>
                  </a:schemeClr>
                </a:solidFill>
              </a:rPr>
            </a:br>
            <a:r>
              <a:rPr kumimoji="0" lang="es-ES" altLang="es-CO" sz="2200" b="0" dirty="0">
                <a:solidFill>
                  <a:schemeClr val="accent2"/>
                </a:solidFill>
              </a:rPr>
              <a:t>T</a:t>
            </a:r>
            <a:r>
              <a:rPr kumimoji="0" lang="es-ES" altLang="es-CO" sz="2200" b="0" dirty="0">
                <a:solidFill>
                  <a:schemeClr val="accent1">
                    <a:lumMod val="50000"/>
                  </a:schemeClr>
                </a:solidFill>
              </a:rPr>
              <a:t>: términos lingüísticos</a:t>
            </a:r>
            <a:br>
              <a:rPr kumimoji="0" lang="es-ES" altLang="es-CO" sz="2200" b="0" dirty="0">
                <a:solidFill>
                  <a:schemeClr val="accent1">
                    <a:lumMod val="50000"/>
                  </a:schemeClr>
                </a:solidFill>
              </a:rPr>
            </a:br>
            <a:r>
              <a:rPr kumimoji="0" lang="es-ES" altLang="es-CO" sz="2200" b="0" dirty="0">
                <a:solidFill>
                  <a:schemeClr val="accent4"/>
                </a:solidFill>
              </a:rPr>
              <a:t>X</a:t>
            </a:r>
            <a:r>
              <a:rPr kumimoji="0" lang="es-ES" altLang="es-CO" sz="2200" b="0" dirty="0">
                <a:solidFill>
                  <a:schemeClr val="accent1">
                    <a:lumMod val="50000"/>
                  </a:schemeClr>
                </a:solidFill>
              </a:rPr>
              <a:t>: conjunto universal de la variable</a:t>
            </a:r>
            <a:br>
              <a:rPr kumimoji="0" lang="es-ES" altLang="es-CO" sz="2200" b="0" dirty="0">
                <a:solidFill>
                  <a:schemeClr val="accent1">
                    <a:lumMod val="50000"/>
                  </a:schemeClr>
                </a:solidFill>
              </a:rPr>
            </a:br>
            <a:r>
              <a:rPr kumimoji="0" lang="es-ES" altLang="es-CO" sz="2200" b="0" dirty="0">
                <a:solidFill>
                  <a:schemeClr val="accent5"/>
                </a:solidFill>
              </a:rPr>
              <a:t>g</a:t>
            </a:r>
            <a:r>
              <a:rPr kumimoji="0" lang="es-ES" altLang="es-CO" sz="2200" b="0" dirty="0">
                <a:solidFill>
                  <a:schemeClr val="accent1">
                    <a:lumMod val="50000"/>
                  </a:schemeClr>
                </a:solidFill>
              </a:rPr>
              <a:t>: regla sintáctica para generar los términos lingüísticos</a:t>
            </a:r>
            <a:br>
              <a:rPr kumimoji="0" lang="es-ES" altLang="es-CO" sz="2200" b="0" dirty="0">
                <a:solidFill>
                  <a:schemeClr val="accent1">
                    <a:lumMod val="50000"/>
                  </a:schemeClr>
                </a:solidFill>
              </a:rPr>
            </a:br>
            <a:r>
              <a:rPr kumimoji="0" lang="es-ES" altLang="es-CO" sz="2200" b="0" dirty="0">
                <a:solidFill>
                  <a:schemeClr val="accent6"/>
                </a:solidFill>
              </a:rPr>
              <a:t>m</a:t>
            </a:r>
            <a:r>
              <a:rPr kumimoji="0" lang="es-ES" altLang="es-CO" sz="2200" b="0" dirty="0">
                <a:solidFill>
                  <a:schemeClr val="accent1">
                    <a:lumMod val="50000"/>
                  </a:schemeClr>
                </a:solidFill>
              </a:rPr>
              <a:t>: regla semántica que asigna significados (conjuntos difusos) a los términos</a:t>
            </a:r>
          </a:p>
        </p:txBody>
      </p:sp>
    </p:spTree>
    <p:extLst>
      <p:ext uri="{BB962C8B-B14F-4D97-AF65-F5344CB8AC3E}">
        <p14:creationId xmlns:p14="http://schemas.microsoft.com/office/powerpoint/2010/main" val="60654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LF010906">
            <a:extLst>
              <a:ext uri="{FF2B5EF4-FFF2-40B4-BE49-F238E27FC236}">
                <a16:creationId xmlns:a16="http://schemas.microsoft.com/office/drawing/2014/main" id="{0A86E7EE-F1F8-C749-A086-CE9435CD40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0224" y="1761039"/>
            <a:ext cx="7488237" cy="4827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01128" cy="6863135"/>
          </a:xfrm>
        </p:spPr>
      </p:pic>
      <p:sp>
        <p:nvSpPr>
          <p:cNvPr id="31" name="Rectángulo 30"/>
          <p:cNvSpPr/>
          <p:nvPr/>
        </p:nvSpPr>
        <p:spPr>
          <a:xfrm>
            <a:off x="1341912" y="583285"/>
            <a:ext cx="7172696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_tradnl" sz="30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2 – Marco conceptual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224147" y="1440156"/>
            <a:ext cx="8824314" cy="37083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9pPr>
          </a:lstStyle>
          <a:p>
            <a:pPr marL="0" indent="0" eaLnBrk="1" hangingPunct="1">
              <a:spcBef>
                <a:spcPct val="20000"/>
              </a:spcBef>
              <a:buClr>
                <a:schemeClr val="hlink"/>
              </a:buClr>
              <a:buSzPct val="55000"/>
            </a:pPr>
            <a:r>
              <a:rPr lang="es-CO" altLang="es-CO" b="0" dirty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Variable lingüística</a:t>
            </a:r>
          </a:p>
          <a:p>
            <a:pPr marL="0" indent="0" eaLnBrk="1" hangingPunct="1">
              <a:spcBef>
                <a:spcPct val="20000"/>
              </a:spcBef>
              <a:buClr>
                <a:schemeClr val="hlink"/>
              </a:buClr>
              <a:buSzPct val="55000"/>
            </a:pPr>
            <a:endParaRPr lang="es-CO" altLang="es-CO" b="0" dirty="0">
              <a:solidFill>
                <a:schemeClr val="accent4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415BFB25-9E8B-DA48-9A2A-4125A610EBBE}"/>
              </a:ext>
            </a:extLst>
          </p:cNvPr>
          <p:cNvSpPr txBox="1"/>
          <p:nvPr/>
        </p:nvSpPr>
        <p:spPr>
          <a:xfrm>
            <a:off x="7603435" y="1800010"/>
            <a:ext cx="308114" cy="461665"/>
          </a:xfrm>
          <a:prstGeom prst="rect">
            <a:avLst/>
          </a:prstGeom>
          <a:solidFill>
            <a:srgbClr val="CC99FF"/>
          </a:solidFill>
        </p:spPr>
        <p:txBody>
          <a:bodyPr wrap="square" rtlCol="0">
            <a:spAutoFit/>
          </a:bodyPr>
          <a:lstStyle/>
          <a:p>
            <a:r>
              <a:rPr lang="es-CO" sz="2400" dirty="0">
                <a:solidFill>
                  <a:srgbClr val="7030A0"/>
                </a:solidFill>
              </a:rPr>
              <a:t>v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614B593F-913D-FA45-AA30-97C559CCBAF1}"/>
              </a:ext>
            </a:extLst>
          </p:cNvPr>
          <p:cNvSpPr txBox="1"/>
          <p:nvPr/>
        </p:nvSpPr>
        <p:spPr>
          <a:xfrm>
            <a:off x="3213652" y="2206381"/>
            <a:ext cx="308114" cy="46166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s-CO" sz="2400" dirty="0">
                <a:solidFill>
                  <a:schemeClr val="accent2"/>
                </a:solidFill>
              </a:rPr>
              <a:t>T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FB20F8A0-255A-2A48-93DC-094942E6605E}"/>
              </a:ext>
            </a:extLst>
          </p:cNvPr>
          <p:cNvSpPr txBox="1"/>
          <p:nvPr/>
        </p:nvSpPr>
        <p:spPr>
          <a:xfrm>
            <a:off x="6304342" y="6075266"/>
            <a:ext cx="308114" cy="46166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s-CO" sz="2400" dirty="0">
                <a:solidFill>
                  <a:schemeClr val="accent4"/>
                </a:solidFill>
              </a:rPr>
              <a:t>X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79942E01-55CA-0640-ADD4-043009970DEA}"/>
              </a:ext>
            </a:extLst>
          </p:cNvPr>
          <p:cNvSpPr txBox="1"/>
          <p:nvPr/>
        </p:nvSpPr>
        <p:spPr>
          <a:xfrm>
            <a:off x="9894404" y="4019749"/>
            <a:ext cx="412474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s-CO" sz="2400" dirty="0">
                <a:solidFill>
                  <a:schemeClr val="accent6"/>
                </a:solidFill>
              </a:rPr>
              <a:t>m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6E788946-5CB7-7245-A4CC-E30B59D1341F}"/>
              </a:ext>
            </a:extLst>
          </p:cNvPr>
          <p:cNvSpPr txBox="1"/>
          <p:nvPr/>
        </p:nvSpPr>
        <p:spPr>
          <a:xfrm>
            <a:off x="10048461" y="1800010"/>
            <a:ext cx="1749287" cy="147732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s-CO" dirty="0">
                <a:solidFill>
                  <a:schemeClr val="accent5"/>
                </a:solidFill>
              </a:rPr>
              <a:t>g</a:t>
            </a:r>
          </a:p>
          <a:p>
            <a:r>
              <a:rPr lang="es-CO" dirty="0"/>
              <a:t>- not very small</a:t>
            </a:r>
          </a:p>
          <a:p>
            <a:r>
              <a:rPr lang="es-CO" dirty="0"/>
              <a:t>- large or very large</a:t>
            </a:r>
          </a:p>
          <a:p>
            <a:r>
              <a:rPr lang="es-CO" dirty="0"/>
              <a:t>- very very small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317F3632-D2DD-CB41-A671-3517A2E473FE}"/>
              </a:ext>
            </a:extLst>
          </p:cNvPr>
          <p:cNvSpPr/>
          <p:nvPr/>
        </p:nvSpPr>
        <p:spPr>
          <a:xfrm>
            <a:off x="290195" y="6274715"/>
            <a:ext cx="402322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1400" dirty="0">
                <a:solidFill>
                  <a:schemeClr val="bg1">
                    <a:lumMod val="75000"/>
                  </a:schemeClr>
                </a:solidFill>
              </a:rPr>
              <a:t>Fuzzy Sets and Fuzzy Logic: Theory and Applications. George J. Klir, Bo Yuan. Prentice Hall PTR, 1995.</a:t>
            </a:r>
          </a:p>
        </p:txBody>
      </p:sp>
    </p:spTree>
    <p:extLst>
      <p:ext uri="{BB962C8B-B14F-4D97-AF65-F5344CB8AC3E}">
        <p14:creationId xmlns:p14="http://schemas.microsoft.com/office/powerpoint/2010/main" val="40615325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01128" cy="6863135"/>
          </a:xfrm>
        </p:spPr>
      </p:pic>
      <p:sp>
        <p:nvSpPr>
          <p:cNvPr id="31" name="Rectángulo 30"/>
          <p:cNvSpPr/>
          <p:nvPr/>
        </p:nvSpPr>
        <p:spPr>
          <a:xfrm>
            <a:off x="1341912" y="583285"/>
            <a:ext cx="7172696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_tradnl" sz="30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2 – Marco conceptual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224147" y="1440156"/>
            <a:ext cx="8824314" cy="37083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9pPr>
          </a:lstStyle>
          <a:p>
            <a:pPr marL="0" indent="0" eaLnBrk="1" hangingPunct="1">
              <a:spcBef>
                <a:spcPct val="20000"/>
              </a:spcBef>
              <a:buClr>
                <a:schemeClr val="hlink"/>
              </a:buClr>
              <a:buSzPct val="55000"/>
            </a:pPr>
            <a:r>
              <a:rPr lang="es-CO" altLang="es-CO" b="0" dirty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Sistema difuso</a:t>
            </a:r>
          </a:p>
          <a:p>
            <a:pPr marL="0" indent="0" eaLnBrk="1" hangingPunct="1">
              <a:spcBef>
                <a:spcPct val="20000"/>
              </a:spcBef>
              <a:buClr>
                <a:schemeClr val="hlink"/>
              </a:buClr>
              <a:buSzPct val="55000"/>
            </a:pPr>
            <a:endParaRPr lang="es-CO" altLang="es-CO" b="0" dirty="0">
              <a:solidFill>
                <a:schemeClr val="accent4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49321C53-F6DE-E04C-95A5-EB9B7B143D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8955" y="1720568"/>
            <a:ext cx="4848087" cy="4904026"/>
          </a:xfrm>
          <a:prstGeom prst="rect">
            <a:avLst/>
          </a:prstGeom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85AF6A4B-23F8-724C-8947-E5F303C3501A}"/>
              </a:ext>
            </a:extLst>
          </p:cNvPr>
          <p:cNvSpPr/>
          <p:nvPr/>
        </p:nvSpPr>
        <p:spPr>
          <a:xfrm rot="16200000">
            <a:off x="9840991" y="4611877"/>
            <a:ext cx="396902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1400" dirty="0">
                <a:solidFill>
                  <a:schemeClr val="bg1">
                    <a:lumMod val="75000"/>
                  </a:schemeClr>
                </a:solidFill>
              </a:rPr>
              <a:t>https://teaching.csse.uwa.edu.au/units/CITS7212/Lectures/Students/Fuzzy.pdf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9188D500-3172-CE42-8C59-115D23E9B540}"/>
              </a:ext>
            </a:extLst>
          </p:cNvPr>
          <p:cNvSpPr txBox="1"/>
          <p:nvPr/>
        </p:nvSpPr>
        <p:spPr>
          <a:xfrm>
            <a:off x="9044609" y="2951923"/>
            <a:ext cx="1117866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s-CO" dirty="0"/>
              <a:t>Rule-base</a:t>
            </a:r>
          </a:p>
        </p:txBody>
      </p:sp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E2A36C9E-4DE0-B842-8DE1-1006659370F8}"/>
              </a:ext>
            </a:extLst>
          </p:cNvPr>
          <p:cNvCxnSpPr>
            <a:stCxn id="2" idx="1"/>
          </p:cNvCxnSpPr>
          <p:nvPr/>
        </p:nvCxnSpPr>
        <p:spPr>
          <a:xfrm flipH="1">
            <a:off x="8050696" y="3136589"/>
            <a:ext cx="993913" cy="45143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98608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01128" cy="6863135"/>
          </a:xfrm>
        </p:spPr>
      </p:pic>
      <p:sp>
        <p:nvSpPr>
          <p:cNvPr id="31" name="Rectángulo 30"/>
          <p:cNvSpPr/>
          <p:nvPr/>
        </p:nvSpPr>
        <p:spPr>
          <a:xfrm>
            <a:off x="-688223" y="488427"/>
            <a:ext cx="716082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_tradnl" sz="3000" b="1" dirty="0" err="1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Motivacion</a:t>
            </a:r>
            <a:endParaRPr lang="es-ES_tradnl" sz="3000" b="1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4990B32-4AD4-4C51-A308-45B62E561F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1153" y="4557446"/>
            <a:ext cx="2715756" cy="18389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23A11D9-BEBB-4782-AA58-AC32BE22AE21}"/>
              </a:ext>
            </a:extLst>
          </p:cNvPr>
          <p:cNvSpPr txBox="1"/>
          <p:nvPr/>
        </p:nvSpPr>
        <p:spPr>
          <a:xfrm>
            <a:off x="1686426" y="3340088"/>
            <a:ext cx="902048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Una de las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mayores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Aplicaciones de la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logica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difusa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son: </a:t>
            </a:r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Los </a:t>
            </a:r>
            <a:r>
              <a:rPr lang="en-US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controladores</a:t>
            </a:r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difusos</a:t>
            </a:r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endParaRPr lang="en-US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Una de las Aplicaciones mas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famosas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Controlador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del metro de Sendai,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en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Japon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7ED78E-B792-4C4F-A676-1363329F0B9A}"/>
              </a:ext>
            </a:extLst>
          </p:cNvPr>
          <p:cNvSpPr txBox="1"/>
          <p:nvPr/>
        </p:nvSpPr>
        <p:spPr>
          <a:xfrm>
            <a:off x="9933537" y="4200372"/>
            <a:ext cx="10472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[Ponce, 2010]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11CD0C6-6BD9-4246-9B3D-676880EEE0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8431" y="1429458"/>
            <a:ext cx="2543138" cy="176063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797A3FE-D3B3-4A70-8C2D-CF2A9486E9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0457" y="1851734"/>
            <a:ext cx="2776245" cy="119432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B358246-125B-43EB-9B63-167C3EE173EA}"/>
              </a:ext>
            </a:extLst>
          </p:cNvPr>
          <p:cNvSpPr txBox="1"/>
          <p:nvPr/>
        </p:nvSpPr>
        <p:spPr>
          <a:xfrm>
            <a:off x="5856890" y="1537480"/>
            <a:ext cx="18903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Lofti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Asker, 1965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7EE2EE1-F2E0-4CDF-80E6-F79D6C333084}"/>
              </a:ext>
            </a:extLst>
          </p:cNvPr>
          <p:cNvSpPr txBox="1"/>
          <p:nvPr/>
        </p:nvSpPr>
        <p:spPr>
          <a:xfrm>
            <a:off x="1038968" y="4646735"/>
            <a:ext cx="5763116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s-CO" b="1">
                <a:latin typeface="Arial" panose="020B0604020202020204" pitchFamily="34" charset="0"/>
                <a:cs typeface="Arial" panose="020B0604020202020204" pitchFamily="34" charset="0"/>
              </a:rPr>
              <a:t>La escencia del control difuso es que convierte</a:t>
            </a:r>
          </a:p>
          <a:p>
            <a:r>
              <a:rPr lang="es-CO" b="1">
                <a:latin typeface="Arial" panose="020B0604020202020204" pitchFamily="34" charset="0"/>
                <a:cs typeface="Arial" panose="020B0604020202020204" pitchFamily="34" charset="0"/>
              </a:rPr>
              <a:t>La estrategia de control linguistico, la cual se basa</a:t>
            </a:r>
          </a:p>
          <a:p>
            <a:r>
              <a:rPr lang="es-CO" b="1">
                <a:latin typeface="Arial" panose="020B0604020202020204" pitchFamily="34" charset="0"/>
                <a:cs typeface="Arial" panose="020B0604020202020204" pitchFamily="34" charset="0"/>
              </a:rPr>
              <a:t>En conocimiento de un experto, en una estrategia</a:t>
            </a:r>
          </a:p>
          <a:p>
            <a:r>
              <a:rPr lang="es-CO" b="1">
                <a:latin typeface="Arial" panose="020B0604020202020204" pitchFamily="34" charset="0"/>
                <a:cs typeface="Arial" panose="020B0604020202020204" pitchFamily="34" charset="0"/>
              </a:rPr>
              <a:t>De control automatico.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C222552-D950-4B98-9C39-41C2DFBC770A}"/>
              </a:ext>
            </a:extLst>
          </p:cNvPr>
          <p:cNvSpPr txBox="1"/>
          <p:nvPr/>
        </p:nvSpPr>
        <p:spPr>
          <a:xfrm>
            <a:off x="1038968" y="5939601"/>
            <a:ext cx="10472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[Ponce, 2010]</a:t>
            </a:r>
          </a:p>
        </p:txBody>
      </p:sp>
    </p:spTree>
    <p:extLst>
      <p:ext uri="{BB962C8B-B14F-4D97-AF65-F5344CB8AC3E}">
        <p14:creationId xmlns:p14="http://schemas.microsoft.com/office/powerpoint/2010/main" val="2851072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2" grpId="0"/>
      <p:bldP spid="13" grpId="0" animBg="1"/>
      <p:bldP spid="1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01128" cy="6863135"/>
          </a:xfrm>
        </p:spPr>
      </p:pic>
      <p:sp>
        <p:nvSpPr>
          <p:cNvPr id="31" name="Rectángulo 30"/>
          <p:cNvSpPr/>
          <p:nvPr/>
        </p:nvSpPr>
        <p:spPr>
          <a:xfrm>
            <a:off x="1341912" y="583285"/>
            <a:ext cx="7172696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_tradnl" sz="30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2 – Marco conceptual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224147" y="1440156"/>
            <a:ext cx="8824314" cy="37083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9pPr>
          </a:lstStyle>
          <a:p>
            <a:pPr marL="0" indent="0" eaLnBrk="1" hangingPunct="1">
              <a:spcBef>
                <a:spcPct val="20000"/>
              </a:spcBef>
              <a:buClr>
                <a:schemeClr val="hlink"/>
              </a:buClr>
              <a:buSzPct val="55000"/>
            </a:pPr>
            <a:r>
              <a:rPr lang="es-CO" altLang="es-CO" b="0" dirty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Sistema difuso - ejemplo</a:t>
            </a:r>
          </a:p>
          <a:p>
            <a:pPr marL="0" indent="0" eaLnBrk="1" hangingPunct="1">
              <a:spcBef>
                <a:spcPct val="20000"/>
              </a:spcBef>
              <a:buClr>
                <a:schemeClr val="hlink"/>
              </a:buClr>
              <a:buSzPct val="55000"/>
            </a:pPr>
            <a:endParaRPr lang="es-CO" altLang="es-CO" b="0" dirty="0">
              <a:solidFill>
                <a:schemeClr val="accent4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9" name="Group 64">
            <a:extLst>
              <a:ext uri="{FF2B5EF4-FFF2-40B4-BE49-F238E27FC236}">
                <a16:creationId xmlns:a16="http://schemas.microsoft.com/office/drawing/2014/main" id="{D21462E3-580E-2D41-A18C-76390CFCEA46}"/>
              </a:ext>
            </a:extLst>
          </p:cNvPr>
          <p:cNvGrpSpPr>
            <a:grpSpLocks/>
          </p:cNvGrpSpPr>
          <p:nvPr/>
        </p:nvGrpSpPr>
        <p:grpSpPr bwMode="auto">
          <a:xfrm>
            <a:off x="2143539" y="2334453"/>
            <a:ext cx="8280400" cy="4032250"/>
            <a:chOff x="431" y="1162"/>
            <a:chExt cx="5216" cy="2540"/>
          </a:xfrm>
        </p:grpSpPr>
        <p:sp>
          <p:nvSpPr>
            <p:cNvPr id="11" name="Rectangle 4">
              <a:extLst>
                <a:ext uri="{FF2B5EF4-FFF2-40B4-BE49-F238E27FC236}">
                  <a16:creationId xmlns:a16="http://schemas.microsoft.com/office/drawing/2014/main" id="{245EB316-2C9C-4249-A283-09E49DB18F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1" y="1162"/>
              <a:ext cx="5216" cy="2540"/>
            </a:xfrm>
            <a:prstGeom prst="rect">
              <a:avLst/>
            </a:prstGeom>
            <a:noFill/>
            <a:ln w="19050" cap="sq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defRPr/>
              </a:pPr>
              <a:endParaRPr lang="es-E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3" name="AutoShape 8">
              <a:extLst>
                <a:ext uri="{FF2B5EF4-FFF2-40B4-BE49-F238E27FC236}">
                  <a16:creationId xmlns:a16="http://schemas.microsoft.com/office/drawing/2014/main" id="{F87EDFBF-7A8A-564F-B8DF-C10DE99F36AF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523" y="1384"/>
              <a:ext cx="5088" cy="20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eaLnBrk="1" hangingPunct="1">
                <a:defRPr/>
              </a:pPr>
              <a:endParaRPr lang="es-E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4" name="Rectangle 11">
              <a:extLst>
                <a:ext uri="{FF2B5EF4-FFF2-40B4-BE49-F238E27FC236}">
                  <a16:creationId xmlns:a16="http://schemas.microsoft.com/office/drawing/2014/main" id="{046BC717-D46D-8444-8E49-8E9577983A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0" y="1467"/>
              <a:ext cx="1087" cy="483"/>
            </a:xfrm>
            <a:prstGeom prst="rect">
              <a:avLst/>
            </a:prstGeom>
            <a:noFill/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1" hangingPunct="1">
                <a:defRPr/>
              </a:pPr>
              <a:endParaRPr lang="es-E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5" name="Rectangle 12">
              <a:extLst>
                <a:ext uri="{FF2B5EF4-FFF2-40B4-BE49-F238E27FC236}">
                  <a16:creationId xmlns:a16="http://schemas.microsoft.com/office/drawing/2014/main" id="{4D329AD3-389C-5847-B3B8-84E4CC2D0B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5" y="1472"/>
              <a:ext cx="742" cy="2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kumimoji="0" lang="es-ES" altLang="es-CO" sz="2100" b="0">
                  <a:solidFill>
                    <a:srgbClr val="000000"/>
                  </a:solidFill>
                  <a:latin typeface="Times New Roman" panose="02020603050405020304" pitchFamily="18" charset="0"/>
                </a:rPr>
                <a:t>Sensor de  </a:t>
              </a:r>
              <a:endParaRPr kumimoji="0" lang="es-ES" altLang="es-CO" sz="1800">
                <a:latin typeface="Arial" panose="020B0604020202020204" pitchFamily="34" charset="0"/>
              </a:endParaRPr>
            </a:p>
          </p:txBody>
        </p:sp>
        <p:sp>
          <p:nvSpPr>
            <p:cNvPr id="16" name="Rectangle 13">
              <a:extLst>
                <a:ext uri="{FF2B5EF4-FFF2-40B4-BE49-F238E27FC236}">
                  <a16:creationId xmlns:a16="http://schemas.microsoft.com/office/drawing/2014/main" id="{88B94598-D25D-5345-816A-5B36ECD8FC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4" y="1659"/>
              <a:ext cx="861" cy="2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kumimoji="0" lang="es-ES" altLang="es-CO" sz="2100" b="0">
                  <a:solidFill>
                    <a:srgbClr val="000000"/>
                  </a:solidFill>
                  <a:latin typeface="Times New Roman" panose="02020603050405020304" pitchFamily="18" charset="0"/>
                </a:rPr>
                <a:t>Temperatura</a:t>
              </a:r>
              <a:endParaRPr kumimoji="0" lang="es-ES" altLang="es-CO" sz="1800">
                <a:latin typeface="Arial" panose="020B0604020202020204" pitchFamily="34" charset="0"/>
              </a:endParaRPr>
            </a:p>
          </p:txBody>
        </p:sp>
        <p:sp>
          <p:nvSpPr>
            <p:cNvPr id="17" name="Rectangle 14">
              <a:extLst>
                <a:ext uri="{FF2B5EF4-FFF2-40B4-BE49-F238E27FC236}">
                  <a16:creationId xmlns:a16="http://schemas.microsoft.com/office/drawing/2014/main" id="{8ACE2913-A3E8-7846-85DA-6EA5FA9705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50" y="1701"/>
              <a:ext cx="32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kumimoji="0" lang="es-ES" altLang="es-CO" sz="1600" b="0">
                  <a:solidFill>
                    <a:srgbClr val="000000"/>
                  </a:solidFill>
                  <a:latin typeface="Times New Roman" panose="02020603050405020304" pitchFamily="18" charset="0"/>
                </a:rPr>
                <a:t> </a:t>
              </a:r>
              <a:endParaRPr kumimoji="0" lang="es-ES" altLang="es-CO" sz="1800">
                <a:latin typeface="Arial" panose="020B0604020202020204" pitchFamily="34" charset="0"/>
              </a:endParaRPr>
            </a:p>
          </p:txBody>
        </p:sp>
        <p:sp>
          <p:nvSpPr>
            <p:cNvPr id="18" name="Rectangle 15">
              <a:extLst>
                <a:ext uri="{FF2B5EF4-FFF2-40B4-BE49-F238E27FC236}">
                  <a16:creationId xmlns:a16="http://schemas.microsoft.com/office/drawing/2014/main" id="{550C4102-C754-A044-80C2-7892B4449B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7" y="1857"/>
              <a:ext cx="32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kumimoji="0" lang="es-ES" altLang="es-CO" sz="1600" b="0">
                  <a:solidFill>
                    <a:srgbClr val="000000"/>
                  </a:solidFill>
                  <a:latin typeface="Times New Roman" panose="02020603050405020304" pitchFamily="18" charset="0"/>
                </a:rPr>
                <a:t> </a:t>
              </a:r>
              <a:endParaRPr kumimoji="0" lang="es-ES" altLang="es-CO" sz="1800">
                <a:latin typeface="Arial" panose="020B0604020202020204" pitchFamily="34" charset="0"/>
              </a:endParaRPr>
            </a:p>
          </p:txBody>
        </p:sp>
        <p:sp>
          <p:nvSpPr>
            <p:cNvPr id="19" name="Freeform 16">
              <a:extLst>
                <a:ext uri="{FF2B5EF4-FFF2-40B4-BE49-F238E27FC236}">
                  <a16:creationId xmlns:a16="http://schemas.microsoft.com/office/drawing/2014/main" id="{F204D99E-9179-7245-AADD-3EC5C538369A}"/>
                </a:ext>
              </a:extLst>
            </p:cNvPr>
            <p:cNvSpPr>
              <a:spLocks/>
            </p:cNvSpPr>
            <p:nvPr/>
          </p:nvSpPr>
          <p:spPr bwMode="auto">
            <a:xfrm>
              <a:off x="2258" y="1649"/>
              <a:ext cx="447" cy="57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0"/>
                </a:cxn>
                <a:cxn ang="0">
                  <a:pos x="262" y="10"/>
                </a:cxn>
                <a:cxn ang="0">
                  <a:pos x="262" y="5"/>
                </a:cxn>
                <a:cxn ang="0">
                  <a:pos x="254" y="5"/>
                </a:cxn>
                <a:cxn ang="0">
                  <a:pos x="254" y="566"/>
                </a:cxn>
                <a:cxn ang="0">
                  <a:pos x="254" y="571"/>
                </a:cxn>
                <a:cxn ang="0">
                  <a:pos x="262" y="571"/>
                </a:cxn>
                <a:cxn ang="0">
                  <a:pos x="447" y="571"/>
                </a:cxn>
                <a:cxn ang="0">
                  <a:pos x="447" y="561"/>
                </a:cxn>
                <a:cxn ang="0">
                  <a:pos x="262" y="561"/>
                </a:cxn>
                <a:cxn ang="0">
                  <a:pos x="262" y="566"/>
                </a:cxn>
                <a:cxn ang="0">
                  <a:pos x="269" y="566"/>
                </a:cxn>
                <a:cxn ang="0">
                  <a:pos x="269" y="5"/>
                </a:cxn>
                <a:cxn ang="0">
                  <a:pos x="269" y="0"/>
                </a:cxn>
                <a:cxn ang="0">
                  <a:pos x="262" y="0"/>
                </a:cxn>
                <a:cxn ang="0">
                  <a:pos x="0" y="0"/>
                </a:cxn>
              </a:cxnLst>
              <a:rect l="0" t="0" r="r" b="b"/>
              <a:pathLst>
                <a:path w="447" h="571">
                  <a:moveTo>
                    <a:pt x="0" y="0"/>
                  </a:moveTo>
                  <a:lnTo>
                    <a:pt x="0" y="10"/>
                  </a:lnTo>
                  <a:lnTo>
                    <a:pt x="262" y="10"/>
                  </a:lnTo>
                  <a:lnTo>
                    <a:pt x="262" y="5"/>
                  </a:lnTo>
                  <a:lnTo>
                    <a:pt x="254" y="5"/>
                  </a:lnTo>
                  <a:lnTo>
                    <a:pt x="254" y="566"/>
                  </a:lnTo>
                  <a:lnTo>
                    <a:pt x="254" y="571"/>
                  </a:lnTo>
                  <a:lnTo>
                    <a:pt x="262" y="571"/>
                  </a:lnTo>
                  <a:lnTo>
                    <a:pt x="447" y="571"/>
                  </a:lnTo>
                  <a:lnTo>
                    <a:pt x="447" y="561"/>
                  </a:lnTo>
                  <a:lnTo>
                    <a:pt x="262" y="561"/>
                  </a:lnTo>
                  <a:lnTo>
                    <a:pt x="262" y="566"/>
                  </a:lnTo>
                  <a:lnTo>
                    <a:pt x="269" y="566"/>
                  </a:lnTo>
                  <a:lnTo>
                    <a:pt x="269" y="5"/>
                  </a:lnTo>
                  <a:lnTo>
                    <a:pt x="269" y="0"/>
                  </a:lnTo>
                  <a:lnTo>
                    <a:pt x="2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1" hangingPunct="1">
                <a:defRPr/>
              </a:pPr>
              <a:endParaRPr lang="es-E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0" name="Freeform 17">
              <a:extLst>
                <a:ext uri="{FF2B5EF4-FFF2-40B4-BE49-F238E27FC236}">
                  <a16:creationId xmlns:a16="http://schemas.microsoft.com/office/drawing/2014/main" id="{BBA24F48-8438-7E46-BC36-3B7C54AEC8D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77" y="2184"/>
              <a:ext cx="85" cy="62"/>
            </a:xfrm>
            <a:custGeom>
              <a:avLst/>
              <a:gdLst/>
              <a:ahLst/>
              <a:cxnLst>
                <a:cxn ang="0">
                  <a:pos x="0" y="62"/>
                </a:cxn>
                <a:cxn ang="0">
                  <a:pos x="85" y="31"/>
                </a:cxn>
                <a:cxn ang="0">
                  <a:pos x="0" y="0"/>
                </a:cxn>
                <a:cxn ang="0">
                  <a:pos x="0" y="62"/>
                </a:cxn>
              </a:cxnLst>
              <a:rect l="0" t="0" r="r" b="b"/>
              <a:pathLst>
                <a:path w="85" h="62">
                  <a:moveTo>
                    <a:pt x="0" y="62"/>
                  </a:moveTo>
                  <a:lnTo>
                    <a:pt x="85" y="31"/>
                  </a:lnTo>
                  <a:lnTo>
                    <a:pt x="0" y="0"/>
                  </a:lnTo>
                  <a:lnTo>
                    <a:pt x="0" y="62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1" hangingPunct="1">
                <a:defRPr/>
              </a:pPr>
              <a:endParaRPr lang="es-E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1" name="Freeform 18">
              <a:extLst>
                <a:ext uri="{FF2B5EF4-FFF2-40B4-BE49-F238E27FC236}">
                  <a16:creationId xmlns:a16="http://schemas.microsoft.com/office/drawing/2014/main" id="{5DA147C7-3657-544B-8C60-9D7B6C7439A1}"/>
                </a:ext>
              </a:extLst>
            </p:cNvPr>
            <p:cNvSpPr>
              <a:spLocks/>
            </p:cNvSpPr>
            <p:nvPr/>
          </p:nvSpPr>
          <p:spPr bwMode="auto">
            <a:xfrm>
              <a:off x="2258" y="2210"/>
              <a:ext cx="447" cy="571"/>
            </a:xfrm>
            <a:custGeom>
              <a:avLst/>
              <a:gdLst/>
              <a:ahLst/>
              <a:cxnLst>
                <a:cxn ang="0">
                  <a:pos x="0" y="561"/>
                </a:cxn>
                <a:cxn ang="0">
                  <a:pos x="0" y="571"/>
                </a:cxn>
                <a:cxn ang="0">
                  <a:pos x="262" y="571"/>
                </a:cxn>
                <a:cxn ang="0">
                  <a:pos x="269" y="571"/>
                </a:cxn>
                <a:cxn ang="0">
                  <a:pos x="269" y="566"/>
                </a:cxn>
                <a:cxn ang="0">
                  <a:pos x="269" y="5"/>
                </a:cxn>
                <a:cxn ang="0">
                  <a:pos x="262" y="5"/>
                </a:cxn>
                <a:cxn ang="0">
                  <a:pos x="262" y="10"/>
                </a:cxn>
                <a:cxn ang="0">
                  <a:pos x="447" y="10"/>
                </a:cxn>
                <a:cxn ang="0">
                  <a:pos x="447" y="0"/>
                </a:cxn>
                <a:cxn ang="0">
                  <a:pos x="262" y="0"/>
                </a:cxn>
                <a:cxn ang="0">
                  <a:pos x="254" y="0"/>
                </a:cxn>
                <a:cxn ang="0">
                  <a:pos x="254" y="5"/>
                </a:cxn>
                <a:cxn ang="0">
                  <a:pos x="254" y="566"/>
                </a:cxn>
                <a:cxn ang="0">
                  <a:pos x="262" y="566"/>
                </a:cxn>
                <a:cxn ang="0">
                  <a:pos x="262" y="561"/>
                </a:cxn>
                <a:cxn ang="0">
                  <a:pos x="0" y="561"/>
                </a:cxn>
              </a:cxnLst>
              <a:rect l="0" t="0" r="r" b="b"/>
              <a:pathLst>
                <a:path w="447" h="571">
                  <a:moveTo>
                    <a:pt x="0" y="561"/>
                  </a:moveTo>
                  <a:lnTo>
                    <a:pt x="0" y="571"/>
                  </a:lnTo>
                  <a:lnTo>
                    <a:pt x="262" y="571"/>
                  </a:lnTo>
                  <a:lnTo>
                    <a:pt x="269" y="571"/>
                  </a:lnTo>
                  <a:lnTo>
                    <a:pt x="269" y="566"/>
                  </a:lnTo>
                  <a:lnTo>
                    <a:pt x="269" y="5"/>
                  </a:lnTo>
                  <a:lnTo>
                    <a:pt x="262" y="5"/>
                  </a:lnTo>
                  <a:lnTo>
                    <a:pt x="262" y="10"/>
                  </a:lnTo>
                  <a:lnTo>
                    <a:pt x="447" y="10"/>
                  </a:lnTo>
                  <a:lnTo>
                    <a:pt x="447" y="0"/>
                  </a:lnTo>
                  <a:lnTo>
                    <a:pt x="262" y="0"/>
                  </a:lnTo>
                  <a:lnTo>
                    <a:pt x="254" y="0"/>
                  </a:lnTo>
                  <a:lnTo>
                    <a:pt x="254" y="5"/>
                  </a:lnTo>
                  <a:lnTo>
                    <a:pt x="254" y="566"/>
                  </a:lnTo>
                  <a:lnTo>
                    <a:pt x="262" y="566"/>
                  </a:lnTo>
                  <a:lnTo>
                    <a:pt x="262" y="561"/>
                  </a:lnTo>
                  <a:lnTo>
                    <a:pt x="0" y="56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1" hangingPunct="1">
                <a:defRPr/>
              </a:pPr>
              <a:endParaRPr lang="es-E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2" name="Freeform 19">
              <a:extLst>
                <a:ext uri="{FF2B5EF4-FFF2-40B4-BE49-F238E27FC236}">
                  <a16:creationId xmlns:a16="http://schemas.microsoft.com/office/drawing/2014/main" id="{8009D402-3CB0-DD44-AB14-6E17C72CF5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699" y="2184"/>
              <a:ext cx="85" cy="62"/>
            </a:xfrm>
            <a:custGeom>
              <a:avLst/>
              <a:gdLst/>
              <a:ahLst/>
              <a:cxnLst>
                <a:cxn ang="0">
                  <a:pos x="0" y="62"/>
                </a:cxn>
                <a:cxn ang="0">
                  <a:pos x="85" y="31"/>
                </a:cxn>
                <a:cxn ang="0">
                  <a:pos x="0" y="0"/>
                </a:cxn>
                <a:cxn ang="0">
                  <a:pos x="0" y="62"/>
                </a:cxn>
              </a:cxnLst>
              <a:rect l="0" t="0" r="r" b="b"/>
              <a:pathLst>
                <a:path w="85" h="62">
                  <a:moveTo>
                    <a:pt x="0" y="62"/>
                  </a:moveTo>
                  <a:lnTo>
                    <a:pt x="85" y="31"/>
                  </a:lnTo>
                  <a:lnTo>
                    <a:pt x="0" y="0"/>
                  </a:lnTo>
                  <a:lnTo>
                    <a:pt x="0" y="62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1" hangingPunct="1">
                <a:defRPr/>
              </a:pPr>
              <a:endParaRPr lang="es-E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3" name="Oval 20">
              <a:extLst>
                <a:ext uri="{FF2B5EF4-FFF2-40B4-BE49-F238E27FC236}">
                  <a16:creationId xmlns:a16="http://schemas.microsoft.com/office/drawing/2014/main" id="{7F88CE06-9F6E-D14C-9BF7-339774BC3A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15" y="2353"/>
              <a:ext cx="162" cy="129"/>
            </a:xfrm>
            <a:prstGeom prst="ellipse">
              <a:avLst/>
            </a:prstGeom>
            <a:noFill/>
            <a:ln w="238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algn="ctr" eaLnBrk="1" hangingPunct="1">
                <a:defRPr/>
              </a:pPr>
              <a:endParaRPr lang="es-E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4" name="Rectangle 21">
              <a:extLst>
                <a:ext uri="{FF2B5EF4-FFF2-40B4-BE49-F238E27FC236}">
                  <a16:creationId xmlns:a16="http://schemas.microsoft.com/office/drawing/2014/main" id="{7DED7E11-EBE7-5847-A088-F1C4226612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23" y="2412"/>
              <a:ext cx="215" cy="10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eaLnBrk="1" hangingPunct="1">
                <a:defRPr/>
              </a:pPr>
              <a:endParaRPr lang="es-E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5" name="Rectangle 22">
              <a:extLst>
                <a:ext uri="{FF2B5EF4-FFF2-40B4-BE49-F238E27FC236}">
                  <a16:creationId xmlns:a16="http://schemas.microsoft.com/office/drawing/2014/main" id="{D94DB086-0B6A-8545-86E4-90CA282D2F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70" y="2412"/>
              <a:ext cx="131" cy="10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eaLnBrk="1" hangingPunct="1">
                <a:defRPr/>
              </a:pPr>
              <a:endParaRPr lang="es-E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6" name="Freeform 23">
              <a:extLst>
                <a:ext uri="{FF2B5EF4-FFF2-40B4-BE49-F238E27FC236}">
                  <a16:creationId xmlns:a16="http://schemas.microsoft.com/office/drawing/2014/main" id="{81A90DAB-027E-8542-8BD5-E9999786DD5A}"/>
                </a:ext>
              </a:extLst>
            </p:cNvPr>
            <p:cNvSpPr>
              <a:spLocks/>
            </p:cNvSpPr>
            <p:nvPr/>
          </p:nvSpPr>
          <p:spPr bwMode="auto">
            <a:xfrm>
              <a:off x="4393" y="2384"/>
              <a:ext cx="85" cy="67"/>
            </a:xfrm>
            <a:custGeom>
              <a:avLst/>
              <a:gdLst/>
              <a:ahLst/>
              <a:cxnLst>
                <a:cxn ang="0">
                  <a:pos x="0" y="67"/>
                </a:cxn>
                <a:cxn ang="0">
                  <a:pos x="85" y="31"/>
                </a:cxn>
                <a:cxn ang="0">
                  <a:pos x="0" y="0"/>
                </a:cxn>
                <a:cxn ang="0">
                  <a:pos x="0" y="67"/>
                </a:cxn>
              </a:cxnLst>
              <a:rect l="0" t="0" r="r" b="b"/>
              <a:pathLst>
                <a:path w="85" h="67">
                  <a:moveTo>
                    <a:pt x="0" y="67"/>
                  </a:moveTo>
                  <a:lnTo>
                    <a:pt x="85" y="31"/>
                  </a:lnTo>
                  <a:lnTo>
                    <a:pt x="0" y="0"/>
                  </a:lnTo>
                  <a:lnTo>
                    <a:pt x="0" y="67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1" hangingPunct="1">
                <a:defRPr/>
              </a:pPr>
              <a:endParaRPr lang="es-E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7" name="Oval 24">
              <a:extLst>
                <a:ext uri="{FF2B5EF4-FFF2-40B4-BE49-F238E27FC236}">
                  <a16:creationId xmlns:a16="http://schemas.microsoft.com/office/drawing/2014/main" id="{29C67DF9-C2F2-8A44-A8BB-C2D5C8B947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4" y="2708"/>
              <a:ext cx="162" cy="135"/>
            </a:xfrm>
            <a:prstGeom prst="ellipse">
              <a:avLst/>
            </a:prstGeom>
            <a:noFill/>
            <a:ln w="238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algn="ctr" eaLnBrk="1" hangingPunct="1">
                <a:defRPr/>
              </a:pPr>
              <a:endParaRPr lang="es-E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8" name="Oval 25">
              <a:extLst>
                <a:ext uri="{FF2B5EF4-FFF2-40B4-BE49-F238E27FC236}">
                  <a16:creationId xmlns:a16="http://schemas.microsoft.com/office/drawing/2014/main" id="{15EF05D8-E8AA-BD49-B169-9274387D4D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4" y="1592"/>
              <a:ext cx="162" cy="130"/>
            </a:xfrm>
            <a:prstGeom prst="ellipse">
              <a:avLst/>
            </a:prstGeom>
            <a:noFill/>
            <a:ln w="238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algn="ctr" eaLnBrk="1" hangingPunct="1">
                <a:defRPr/>
              </a:pPr>
              <a:endParaRPr lang="es-E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9" name="Rectangle 26">
              <a:extLst>
                <a:ext uri="{FF2B5EF4-FFF2-40B4-BE49-F238E27FC236}">
                  <a16:creationId xmlns:a16="http://schemas.microsoft.com/office/drawing/2014/main" id="{FC7C8D26-0CCC-FB4F-82EB-0F6CE58D1B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8" y="1649"/>
              <a:ext cx="131" cy="10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eaLnBrk="1" hangingPunct="1">
                <a:defRPr/>
              </a:pPr>
              <a:endParaRPr lang="es-E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0" name="Freeform 27">
              <a:extLst>
                <a:ext uri="{FF2B5EF4-FFF2-40B4-BE49-F238E27FC236}">
                  <a16:creationId xmlns:a16="http://schemas.microsoft.com/office/drawing/2014/main" id="{DA4383AA-0911-CC4C-A0C8-BD9AE91E27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1" y="1623"/>
              <a:ext cx="85" cy="67"/>
            </a:xfrm>
            <a:custGeom>
              <a:avLst/>
              <a:gdLst/>
              <a:ahLst/>
              <a:cxnLst>
                <a:cxn ang="0">
                  <a:pos x="0" y="67"/>
                </a:cxn>
                <a:cxn ang="0">
                  <a:pos x="85" y="31"/>
                </a:cxn>
                <a:cxn ang="0">
                  <a:pos x="0" y="0"/>
                </a:cxn>
                <a:cxn ang="0">
                  <a:pos x="0" y="67"/>
                </a:cxn>
              </a:cxnLst>
              <a:rect l="0" t="0" r="r" b="b"/>
              <a:pathLst>
                <a:path w="85" h="67">
                  <a:moveTo>
                    <a:pt x="0" y="67"/>
                  </a:moveTo>
                  <a:lnTo>
                    <a:pt x="85" y="31"/>
                  </a:lnTo>
                  <a:lnTo>
                    <a:pt x="0" y="0"/>
                  </a:lnTo>
                  <a:lnTo>
                    <a:pt x="0" y="67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1" hangingPunct="1">
                <a:defRPr/>
              </a:pPr>
              <a:endParaRPr lang="es-E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2" name="Rectangle 28">
              <a:extLst>
                <a:ext uri="{FF2B5EF4-FFF2-40B4-BE49-F238E27FC236}">
                  <a16:creationId xmlns:a16="http://schemas.microsoft.com/office/drawing/2014/main" id="{BEE54922-ED3B-0344-8979-894C03DB60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8" y="2771"/>
              <a:ext cx="131" cy="10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eaLnBrk="1" hangingPunct="1">
                <a:defRPr/>
              </a:pPr>
              <a:endParaRPr lang="es-E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3" name="Freeform 29">
              <a:extLst>
                <a:ext uri="{FF2B5EF4-FFF2-40B4-BE49-F238E27FC236}">
                  <a16:creationId xmlns:a16="http://schemas.microsoft.com/office/drawing/2014/main" id="{EE337FE9-F002-104B-9948-9AF4540051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1" y="2739"/>
              <a:ext cx="85" cy="68"/>
            </a:xfrm>
            <a:custGeom>
              <a:avLst/>
              <a:gdLst/>
              <a:ahLst/>
              <a:cxnLst>
                <a:cxn ang="0">
                  <a:pos x="0" y="68"/>
                </a:cxn>
                <a:cxn ang="0">
                  <a:pos x="85" y="37"/>
                </a:cxn>
                <a:cxn ang="0">
                  <a:pos x="0" y="0"/>
                </a:cxn>
                <a:cxn ang="0">
                  <a:pos x="0" y="68"/>
                </a:cxn>
              </a:cxnLst>
              <a:rect l="0" t="0" r="r" b="b"/>
              <a:pathLst>
                <a:path w="85" h="68">
                  <a:moveTo>
                    <a:pt x="0" y="68"/>
                  </a:moveTo>
                  <a:lnTo>
                    <a:pt x="85" y="37"/>
                  </a:lnTo>
                  <a:lnTo>
                    <a:pt x="0" y="0"/>
                  </a:lnTo>
                  <a:lnTo>
                    <a:pt x="0" y="68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1" hangingPunct="1">
                <a:defRPr/>
              </a:pPr>
              <a:endParaRPr lang="es-E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" name="Freeform 30">
              <a:extLst>
                <a:ext uri="{FF2B5EF4-FFF2-40B4-BE49-F238E27FC236}">
                  <a16:creationId xmlns:a16="http://schemas.microsoft.com/office/drawing/2014/main" id="{C98C333F-42C6-2048-8358-0641F0AE92F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9" y="1649"/>
              <a:ext cx="4479" cy="1745"/>
            </a:xfrm>
            <a:custGeom>
              <a:avLst/>
              <a:gdLst/>
              <a:ahLst/>
              <a:cxnLst>
                <a:cxn ang="0">
                  <a:pos x="4479" y="997"/>
                </a:cxn>
                <a:cxn ang="0">
                  <a:pos x="4464" y="997"/>
                </a:cxn>
                <a:cxn ang="0">
                  <a:pos x="4464" y="1739"/>
                </a:cxn>
                <a:cxn ang="0">
                  <a:pos x="4472" y="1739"/>
                </a:cxn>
                <a:cxn ang="0">
                  <a:pos x="4472" y="1734"/>
                </a:cxn>
                <a:cxn ang="0">
                  <a:pos x="8" y="1734"/>
                </a:cxn>
                <a:cxn ang="0">
                  <a:pos x="8" y="1739"/>
                </a:cxn>
                <a:cxn ang="0">
                  <a:pos x="16" y="1739"/>
                </a:cxn>
                <a:cxn ang="0">
                  <a:pos x="16" y="5"/>
                </a:cxn>
                <a:cxn ang="0">
                  <a:pos x="8" y="5"/>
                </a:cxn>
                <a:cxn ang="0">
                  <a:pos x="8" y="10"/>
                </a:cxn>
                <a:cxn ang="0">
                  <a:pos x="178" y="10"/>
                </a:cxn>
                <a:cxn ang="0">
                  <a:pos x="178" y="0"/>
                </a:cxn>
                <a:cxn ang="0">
                  <a:pos x="8" y="0"/>
                </a:cxn>
                <a:cxn ang="0">
                  <a:pos x="0" y="0"/>
                </a:cxn>
                <a:cxn ang="0">
                  <a:pos x="0" y="5"/>
                </a:cxn>
                <a:cxn ang="0">
                  <a:pos x="0" y="1739"/>
                </a:cxn>
                <a:cxn ang="0">
                  <a:pos x="0" y="1745"/>
                </a:cxn>
                <a:cxn ang="0">
                  <a:pos x="8" y="1745"/>
                </a:cxn>
                <a:cxn ang="0">
                  <a:pos x="4472" y="1745"/>
                </a:cxn>
                <a:cxn ang="0">
                  <a:pos x="4479" y="1745"/>
                </a:cxn>
                <a:cxn ang="0">
                  <a:pos x="4479" y="1739"/>
                </a:cxn>
                <a:cxn ang="0">
                  <a:pos x="4479" y="997"/>
                </a:cxn>
              </a:cxnLst>
              <a:rect l="0" t="0" r="r" b="b"/>
              <a:pathLst>
                <a:path w="4479" h="1745">
                  <a:moveTo>
                    <a:pt x="4479" y="997"/>
                  </a:moveTo>
                  <a:lnTo>
                    <a:pt x="4464" y="997"/>
                  </a:lnTo>
                  <a:lnTo>
                    <a:pt x="4464" y="1739"/>
                  </a:lnTo>
                  <a:lnTo>
                    <a:pt x="4472" y="1739"/>
                  </a:lnTo>
                  <a:lnTo>
                    <a:pt x="4472" y="1734"/>
                  </a:lnTo>
                  <a:lnTo>
                    <a:pt x="8" y="1734"/>
                  </a:lnTo>
                  <a:lnTo>
                    <a:pt x="8" y="1739"/>
                  </a:lnTo>
                  <a:lnTo>
                    <a:pt x="16" y="1739"/>
                  </a:lnTo>
                  <a:lnTo>
                    <a:pt x="16" y="5"/>
                  </a:lnTo>
                  <a:lnTo>
                    <a:pt x="8" y="5"/>
                  </a:lnTo>
                  <a:lnTo>
                    <a:pt x="8" y="10"/>
                  </a:lnTo>
                  <a:lnTo>
                    <a:pt x="178" y="10"/>
                  </a:lnTo>
                  <a:lnTo>
                    <a:pt x="178" y="0"/>
                  </a:lnTo>
                  <a:lnTo>
                    <a:pt x="8" y="0"/>
                  </a:lnTo>
                  <a:lnTo>
                    <a:pt x="0" y="0"/>
                  </a:lnTo>
                  <a:lnTo>
                    <a:pt x="0" y="5"/>
                  </a:lnTo>
                  <a:lnTo>
                    <a:pt x="0" y="1739"/>
                  </a:lnTo>
                  <a:lnTo>
                    <a:pt x="0" y="1745"/>
                  </a:lnTo>
                  <a:lnTo>
                    <a:pt x="8" y="1745"/>
                  </a:lnTo>
                  <a:lnTo>
                    <a:pt x="4472" y="1745"/>
                  </a:lnTo>
                  <a:lnTo>
                    <a:pt x="4479" y="1745"/>
                  </a:lnTo>
                  <a:lnTo>
                    <a:pt x="4479" y="1739"/>
                  </a:lnTo>
                  <a:lnTo>
                    <a:pt x="4479" y="997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1" hangingPunct="1">
                <a:defRPr/>
              </a:pPr>
              <a:endParaRPr lang="es-E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5" name="Freeform 31">
              <a:extLst>
                <a:ext uri="{FF2B5EF4-FFF2-40B4-BE49-F238E27FC236}">
                  <a16:creationId xmlns:a16="http://schemas.microsoft.com/office/drawing/2014/main" id="{3A43651B-A2AB-FC4F-A31D-455AF9B67384}"/>
                </a:ext>
              </a:extLst>
            </p:cNvPr>
            <p:cNvSpPr>
              <a:spLocks/>
            </p:cNvSpPr>
            <p:nvPr/>
          </p:nvSpPr>
          <p:spPr bwMode="auto">
            <a:xfrm>
              <a:off x="739" y="1623"/>
              <a:ext cx="77" cy="67"/>
            </a:xfrm>
            <a:custGeom>
              <a:avLst/>
              <a:gdLst/>
              <a:ahLst/>
              <a:cxnLst>
                <a:cxn ang="0">
                  <a:pos x="0" y="67"/>
                </a:cxn>
                <a:cxn ang="0">
                  <a:pos x="77" y="31"/>
                </a:cxn>
                <a:cxn ang="0">
                  <a:pos x="0" y="0"/>
                </a:cxn>
                <a:cxn ang="0">
                  <a:pos x="0" y="67"/>
                </a:cxn>
              </a:cxnLst>
              <a:rect l="0" t="0" r="r" b="b"/>
              <a:pathLst>
                <a:path w="77" h="67">
                  <a:moveTo>
                    <a:pt x="0" y="67"/>
                  </a:moveTo>
                  <a:lnTo>
                    <a:pt x="77" y="31"/>
                  </a:lnTo>
                  <a:lnTo>
                    <a:pt x="0" y="0"/>
                  </a:lnTo>
                  <a:lnTo>
                    <a:pt x="0" y="67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1" hangingPunct="1">
                <a:defRPr/>
              </a:pPr>
              <a:endParaRPr lang="es-E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6" name="Rectangle 32">
              <a:extLst>
                <a:ext uri="{FF2B5EF4-FFF2-40B4-BE49-F238E27FC236}">
                  <a16:creationId xmlns:a16="http://schemas.microsoft.com/office/drawing/2014/main" id="{573953BF-96D3-8F4C-8E40-1CD1B28F1A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9" y="2765"/>
              <a:ext cx="185" cy="11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eaLnBrk="1" hangingPunct="1">
                <a:defRPr/>
              </a:pPr>
              <a:endParaRPr lang="es-E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7" name="Freeform 33">
              <a:extLst>
                <a:ext uri="{FF2B5EF4-FFF2-40B4-BE49-F238E27FC236}">
                  <a16:creationId xmlns:a16="http://schemas.microsoft.com/office/drawing/2014/main" id="{D5BD6CFE-BF54-D041-A559-5F692CFF95FF}"/>
                </a:ext>
              </a:extLst>
            </p:cNvPr>
            <p:cNvSpPr>
              <a:spLocks/>
            </p:cNvSpPr>
            <p:nvPr/>
          </p:nvSpPr>
          <p:spPr bwMode="auto">
            <a:xfrm>
              <a:off x="747" y="2739"/>
              <a:ext cx="84" cy="68"/>
            </a:xfrm>
            <a:custGeom>
              <a:avLst/>
              <a:gdLst/>
              <a:ahLst/>
              <a:cxnLst>
                <a:cxn ang="0">
                  <a:pos x="0" y="68"/>
                </a:cxn>
                <a:cxn ang="0">
                  <a:pos x="84" y="32"/>
                </a:cxn>
                <a:cxn ang="0">
                  <a:pos x="0" y="0"/>
                </a:cxn>
                <a:cxn ang="0">
                  <a:pos x="0" y="68"/>
                </a:cxn>
              </a:cxnLst>
              <a:rect l="0" t="0" r="r" b="b"/>
              <a:pathLst>
                <a:path w="84" h="68">
                  <a:moveTo>
                    <a:pt x="0" y="68"/>
                  </a:moveTo>
                  <a:lnTo>
                    <a:pt x="84" y="32"/>
                  </a:lnTo>
                  <a:lnTo>
                    <a:pt x="0" y="0"/>
                  </a:lnTo>
                  <a:lnTo>
                    <a:pt x="0" y="68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1" hangingPunct="1">
                <a:defRPr/>
              </a:pPr>
              <a:endParaRPr lang="es-E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8" name="Rectangle 34">
              <a:extLst>
                <a:ext uri="{FF2B5EF4-FFF2-40B4-BE49-F238E27FC236}">
                  <a16:creationId xmlns:a16="http://schemas.microsoft.com/office/drawing/2014/main" id="{70521589-E7AC-E242-B997-451D1781CC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19" y="1384"/>
              <a:ext cx="447" cy="2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eaLnBrk="1" hangingPunct="1">
                <a:defRPr/>
              </a:pPr>
              <a:endParaRPr lang="es-E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9" name="Rectangle 35">
              <a:extLst>
                <a:ext uri="{FF2B5EF4-FFF2-40B4-BE49-F238E27FC236}">
                  <a16:creationId xmlns:a16="http://schemas.microsoft.com/office/drawing/2014/main" id="{EFB87B43-9B6B-D14D-BC29-BBB351D752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81" y="1420"/>
              <a:ext cx="408" cy="2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eaLnBrk="1" hangingPunct="1">
                <a:defRPr/>
              </a:pPr>
              <a:endParaRPr lang="es-E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40" name="Rectangle 36">
              <a:extLst>
                <a:ext uri="{FF2B5EF4-FFF2-40B4-BE49-F238E27FC236}">
                  <a16:creationId xmlns:a16="http://schemas.microsoft.com/office/drawing/2014/main" id="{81FBB3E2-2FFE-1947-9659-99FBB92A41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81" y="1426"/>
              <a:ext cx="262" cy="2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kumimoji="0" lang="es-ES" altLang="es-CO" sz="2100" b="0">
                  <a:solidFill>
                    <a:srgbClr val="000000"/>
                  </a:solidFill>
                  <a:latin typeface="Times New Roman" panose="02020603050405020304" pitchFamily="18" charset="0"/>
                </a:rPr>
                <a:t>T(t)</a:t>
              </a:r>
              <a:endParaRPr kumimoji="0" lang="es-ES" altLang="es-CO" sz="1800">
                <a:latin typeface="Arial" panose="020B0604020202020204" pitchFamily="34" charset="0"/>
              </a:endParaRPr>
            </a:p>
          </p:txBody>
        </p:sp>
        <p:sp>
          <p:nvSpPr>
            <p:cNvPr id="41" name="Rectangle 38">
              <a:extLst>
                <a:ext uri="{FF2B5EF4-FFF2-40B4-BE49-F238E27FC236}">
                  <a16:creationId xmlns:a16="http://schemas.microsoft.com/office/drawing/2014/main" id="{9C691B6D-B54F-9D41-85B0-FC96930593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19" y="2833"/>
              <a:ext cx="440" cy="2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eaLnBrk="1" hangingPunct="1">
                <a:defRPr/>
              </a:pPr>
              <a:endParaRPr lang="es-E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42" name="Rectangle 39">
              <a:extLst>
                <a:ext uri="{FF2B5EF4-FFF2-40B4-BE49-F238E27FC236}">
                  <a16:creationId xmlns:a16="http://schemas.microsoft.com/office/drawing/2014/main" id="{370E00EA-4A10-6646-99B3-8C9F610758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81" y="2869"/>
              <a:ext cx="401" cy="2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eaLnBrk="1" hangingPunct="1">
                <a:defRPr/>
              </a:pPr>
              <a:endParaRPr lang="es-E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43" name="Rectangle 40">
              <a:extLst>
                <a:ext uri="{FF2B5EF4-FFF2-40B4-BE49-F238E27FC236}">
                  <a16:creationId xmlns:a16="http://schemas.microsoft.com/office/drawing/2014/main" id="{ED574419-0F73-0449-B833-B304AA7612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81" y="2840"/>
              <a:ext cx="252" cy="2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kumimoji="0" lang="es-ES" altLang="es-CO" sz="2100" b="0">
                  <a:solidFill>
                    <a:srgbClr val="000000"/>
                  </a:solidFill>
                  <a:latin typeface="Times New Roman" panose="02020603050405020304" pitchFamily="18" charset="0"/>
                </a:rPr>
                <a:t>P(t)</a:t>
              </a:r>
              <a:endParaRPr kumimoji="0" lang="es-ES" altLang="es-CO" sz="1800">
                <a:latin typeface="Arial" panose="020B0604020202020204" pitchFamily="34" charset="0"/>
              </a:endParaRPr>
            </a:p>
          </p:txBody>
        </p:sp>
        <p:sp>
          <p:nvSpPr>
            <p:cNvPr id="44" name="Rectangle 41">
              <a:extLst>
                <a:ext uri="{FF2B5EF4-FFF2-40B4-BE49-F238E27FC236}">
                  <a16:creationId xmlns:a16="http://schemas.microsoft.com/office/drawing/2014/main" id="{E21C5B98-81E8-FB42-AB20-D9C70EF874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77" y="2916"/>
              <a:ext cx="32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kumimoji="0" lang="es-ES" altLang="es-CO" sz="1600" b="0">
                  <a:solidFill>
                    <a:srgbClr val="000000"/>
                  </a:solidFill>
                  <a:latin typeface="Times New Roman" panose="02020603050405020304" pitchFamily="18" charset="0"/>
                </a:rPr>
                <a:t> </a:t>
              </a:r>
              <a:endParaRPr kumimoji="0" lang="es-ES" altLang="es-CO" sz="1800">
                <a:latin typeface="Arial" panose="020B0604020202020204" pitchFamily="34" charset="0"/>
              </a:endParaRPr>
            </a:p>
          </p:txBody>
        </p:sp>
        <p:sp>
          <p:nvSpPr>
            <p:cNvPr id="45" name="Rectangle 42">
              <a:extLst>
                <a:ext uri="{FF2B5EF4-FFF2-40B4-BE49-F238E27FC236}">
                  <a16:creationId xmlns:a16="http://schemas.microsoft.com/office/drawing/2014/main" id="{DDF05E64-D04B-D94C-93A8-E328888105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77" y="1883"/>
              <a:ext cx="393" cy="2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eaLnBrk="1" hangingPunct="1">
                <a:defRPr/>
              </a:pPr>
              <a:endParaRPr lang="es-E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46" name="Rectangle 43">
              <a:extLst>
                <a:ext uri="{FF2B5EF4-FFF2-40B4-BE49-F238E27FC236}">
                  <a16:creationId xmlns:a16="http://schemas.microsoft.com/office/drawing/2014/main" id="{62E121EE-8540-8649-AF17-4F54BFBA89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38" y="1919"/>
              <a:ext cx="355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eaLnBrk="1" hangingPunct="1">
                <a:defRPr/>
              </a:pPr>
              <a:endParaRPr lang="es-E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47" name="Rectangle 44">
              <a:extLst>
                <a:ext uri="{FF2B5EF4-FFF2-40B4-BE49-F238E27FC236}">
                  <a16:creationId xmlns:a16="http://schemas.microsoft.com/office/drawing/2014/main" id="{FF65D8C6-3434-634A-9B45-C5DEB0B2A8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05" y="2094"/>
              <a:ext cx="215" cy="2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kumimoji="0" lang="es-ES" altLang="es-CO" sz="2100" b="0">
                  <a:solidFill>
                    <a:srgbClr val="000000"/>
                  </a:solidFill>
                  <a:latin typeface="Times New Roman" panose="02020603050405020304" pitchFamily="18" charset="0"/>
                </a:rPr>
                <a:t>I(t)</a:t>
              </a:r>
              <a:endParaRPr kumimoji="0" lang="es-ES" altLang="es-CO" sz="1800">
                <a:latin typeface="Arial" panose="020B0604020202020204" pitchFamily="34" charset="0"/>
              </a:endParaRPr>
            </a:p>
          </p:txBody>
        </p:sp>
        <p:sp>
          <p:nvSpPr>
            <p:cNvPr id="48" name="Rectangle 45">
              <a:extLst>
                <a:ext uri="{FF2B5EF4-FFF2-40B4-BE49-F238E27FC236}">
                  <a16:creationId xmlns:a16="http://schemas.microsoft.com/office/drawing/2014/main" id="{18FA93A9-A2F4-EC46-95EA-518F4C2662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0" y="1966"/>
              <a:ext cx="32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kumimoji="0" lang="es-ES" altLang="es-CO" sz="1600" b="0">
                  <a:solidFill>
                    <a:srgbClr val="000000"/>
                  </a:solidFill>
                  <a:latin typeface="Times New Roman" panose="02020603050405020304" pitchFamily="18" charset="0"/>
                </a:rPr>
                <a:t> </a:t>
              </a:r>
              <a:endParaRPr kumimoji="0" lang="es-ES" altLang="es-CO" sz="1800">
                <a:latin typeface="Arial" panose="020B0604020202020204" pitchFamily="34" charset="0"/>
              </a:endParaRPr>
            </a:p>
          </p:txBody>
        </p:sp>
        <p:sp>
          <p:nvSpPr>
            <p:cNvPr id="49" name="Rectangle 46">
              <a:extLst>
                <a:ext uri="{FF2B5EF4-FFF2-40B4-BE49-F238E27FC236}">
                  <a16:creationId xmlns:a16="http://schemas.microsoft.com/office/drawing/2014/main" id="{A4D1837D-7FAF-AF4C-BF33-6272F5EDE1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9" y="1664"/>
              <a:ext cx="1087" cy="1034"/>
            </a:xfrm>
            <a:prstGeom prst="rect">
              <a:avLst/>
            </a:prstGeom>
            <a:noFill/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1" hangingPunct="1">
                <a:defRPr/>
              </a:pPr>
              <a:endParaRPr lang="es-E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0" name="Rectangle 47">
              <a:extLst>
                <a:ext uri="{FF2B5EF4-FFF2-40B4-BE49-F238E27FC236}">
                  <a16:creationId xmlns:a16="http://schemas.microsoft.com/office/drawing/2014/main" id="{7C227C51-3FE3-374E-AB01-E17F39DCDA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45" y="1670"/>
              <a:ext cx="855" cy="2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kumimoji="0" lang="es-ES" altLang="es-CO" sz="2100" b="0">
                  <a:solidFill>
                    <a:srgbClr val="000000"/>
                  </a:solidFill>
                  <a:latin typeface="Times New Roman" panose="02020603050405020304" pitchFamily="18" charset="0"/>
                </a:rPr>
                <a:t>Controlador </a:t>
              </a:r>
              <a:endParaRPr kumimoji="0" lang="es-ES" altLang="es-CO" sz="1800">
                <a:latin typeface="Arial" panose="020B0604020202020204" pitchFamily="34" charset="0"/>
              </a:endParaRPr>
            </a:p>
          </p:txBody>
        </p:sp>
        <p:sp>
          <p:nvSpPr>
            <p:cNvPr id="51" name="Rectangle 48">
              <a:extLst>
                <a:ext uri="{FF2B5EF4-FFF2-40B4-BE49-F238E27FC236}">
                  <a16:creationId xmlns:a16="http://schemas.microsoft.com/office/drawing/2014/main" id="{A10D3B43-82EE-F043-88FB-0DD0A8A085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72" y="1857"/>
              <a:ext cx="201" cy="2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kumimoji="0" lang="es-ES" altLang="es-CO" sz="2100" b="0">
                  <a:solidFill>
                    <a:srgbClr val="000000"/>
                  </a:solidFill>
                  <a:latin typeface="Times New Roman" panose="02020603050405020304" pitchFamily="18" charset="0"/>
                </a:rPr>
                <a:t>de </a:t>
              </a:r>
              <a:endParaRPr kumimoji="0" lang="es-ES" altLang="es-CO" sz="1800">
                <a:latin typeface="Arial" panose="020B0604020202020204" pitchFamily="34" charset="0"/>
              </a:endParaRPr>
            </a:p>
          </p:txBody>
        </p:sp>
        <p:sp>
          <p:nvSpPr>
            <p:cNvPr id="52" name="Rectangle 49">
              <a:extLst>
                <a:ext uri="{FF2B5EF4-FFF2-40B4-BE49-F238E27FC236}">
                  <a16:creationId xmlns:a16="http://schemas.microsoft.com/office/drawing/2014/main" id="{08A96EBC-7BD6-C94C-BD2B-7BAA757092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68" y="2049"/>
              <a:ext cx="809" cy="2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kumimoji="0" lang="es-ES" altLang="es-CO" sz="2100" b="0">
                  <a:solidFill>
                    <a:srgbClr val="000000"/>
                  </a:solidFill>
                  <a:latin typeface="Times New Roman" panose="02020603050405020304" pitchFamily="18" charset="0"/>
                </a:rPr>
                <a:t>Regulación </a:t>
              </a:r>
              <a:endParaRPr kumimoji="0" lang="es-ES" altLang="es-CO" sz="1800">
                <a:latin typeface="Arial" panose="020B0604020202020204" pitchFamily="34" charset="0"/>
              </a:endParaRPr>
            </a:p>
          </p:txBody>
        </p:sp>
        <p:sp>
          <p:nvSpPr>
            <p:cNvPr id="53" name="Rectangle 50">
              <a:extLst>
                <a:ext uri="{FF2B5EF4-FFF2-40B4-BE49-F238E27FC236}">
                  <a16:creationId xmlns:a16="http://schemas.microsoft.com/office/drawing/2014/main" id="{E5C4981D-93B3-BE48-8297-92BC37AAF2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24" y="2241"/>
              <a:ext cx="907" cy="2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kumimoji="0" lang="es-ES" altLang="es-CO" sz="2100" b="0">
                  <a:solidFill>
                    <a:srgbClr val="000000"/>
                  </a:solidFill>
                  <a:latin typeface="Times New Roman" panose="02020603050405020304" pitchFamily="18" charset="0"/>
                </a:rPr>
                <a:t>de Inyección </a:t>
              </a:r>
              <a:endParaRPr kumimoji="0" lang="es-ES" altLang="es-CO" sz="1800">
                <a:latin typeface="Arial" panose="020B0604020202020204" pitchFamily="34" charset="0"/>
              </a:endParaRPr>
            </a:p>
          </p:txBody>
        </p:sp>
        <p:sp>
          <p:nvSpPr>
            <p:cNvPr id="54" name="Rectangle 51">
              <a:extLst>
                <a:ext uri="{FF2B5EF4-FFF2-40B4-BE49-F238E27FC236}">
                  <a16:creationId xmlns:a16="http://schemas.microsoft.com/office/drawing/2014/main" id="{2FA444AF-9C89-A043-AF76-B449390D73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92" y="2433"/>
              <a:ext cx="799" cy="2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kumimoji="0" lang="es-ES" altLang="es-CO" sz="2100" b="0">
                  <a:solidFill>
                    <a:srgbClr val="000000"/>
                  </a:solidFill>
                  <a:latin typeface="Times New Roman" panose="02020603050405020304" pitchFamily="18" charset="0"/>
                </a:rPr>
                <a:t>de Gasolina</a:t>
              </a:r>
              <a:endParaRPr kumimoji="0" lang="es-ES" altLang="es-CO" sz="1800">
                <a:latin typeface="Arial" panose="020B0604020202020204" pitchFamily="34" charset="0"/>
              </a:endParaRPr>
            </a:p>
          </p:txBody>
        </p:sp>
        <p:sp>
          <p:nvSpPr>
            <p:cNvPr id="55" name="Rectangle 52">
              <a:extLst>
                <a:ext uri="{FF2B5EF4-FFF2-40B4-BE49-F238E27FC236}">
                  <a16:creationId xmlns:a16="http://schemas.microsoft.com/office/drawing/2014/main" id="{7425A2C7-D0C7-1E42-9758-DAE481B2B6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7" y="2341"/>
              <a:ext cx="32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kumimoji="0" lang="es-ES" altLang="es-CO" sz="1600" b="0">
                  <a:solidFill>
                    <a:srgbClr val="000000"/>
                  </a:solidFill>
                  <a:latin typeface="Times New Roman" panose="02020603050405020304" pitchFamily="18" charset="0"/>
                </a:rPr>
                <a:t> </a:t>
              </a:r>
              <a:endParaRPr kumimoji="0" lang="es-ES" altLang="es-CO" sz="1800">
                <a:latin typeface="Arial" panose="020B0604020202020204" pitchFamily="34" charset="0"/>
              </a:endParaRPr>
            </a:p>
          </p:txBody>
        </p:sp>
        <p:sp>
          <p:nvSpPr>
            <p:cNvPr id="56" name="Rectangle 54">
              <a:extLst>
                <a:ext uri="{FF2B5EF4-FFF2-40B4-BE49-F238E27FC236}">
                  <a16:creationId xmlns:a16="http://schemas.microsoft.com/office/drawing/2014/main" id="{3D999404-D2F3-9641-B540-A833C2DD4C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6" y="2506"/>
              <a:ext cx="1087" cy="483"/>
            </a:xfrm>
            <a:prstGeom prst="rect">
              <a:avLst/>
            </a:prstGeom>
            <a:noFill/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1" hangingPunct="1">
                <a:defRPr/>
              </a:pPr>
              <a:endParaRPr lang="es-E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7" name="Rectangle 55">
              <a:extLst>
                <a:ext uri="{FF2B5EF4-FFF2-40B4-BE49-F238E27FC236}">
                  <a16:creationId xmlns:a16="http://schemas.microsoft.com/office/drawing/2014/main" id="{B8C17E54-098F-B746-A32D-B1B0301135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22" y="2511"/>
              <a:ext cx="742" cy="2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kumimoji="0" lang="es-ES" altLang="es-CO" sz="2100" b="0">
                  <a:solidFill>
                    <a:srgbClr val="000000"/>
                  </a:solidFill>
                  <a:latin typeface="Times New Roman" panose="02020603050405020304" pitchFamily="18" charset="0"/>
                </a:rPr>
                <a:t>Sensor de  </a:t>
              </a:r>
              <a:endParaRPr kumimoji="0" lang="es-ES" altLang="es-CO" sz="1800">
                <a:latin typeface="Arial" panose="020B0604020202020204" pitchFamily="34" charset="0"/>
              </a:endParaRPr>
            </a:p>
          </p:txBody>
        </p:sp>
        <p:sp>
          <p:nvSpPr>
            <p:cNvPr id="58" name="Rectangle 56">
              <a:extLst>
                <a:ext uri="{FF2B5EF4-FFF2-40B4-BE49-F238E27FC236}">
                  <a16:creationId xmlns:a16="http://schemas.microsoft.com/office/drawing/2014/main" id="{68483D16-4927-8245-9081-A27C21D5A3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1" y="2698"/>
              <a:ext cx="504" cy="2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kumimoji="0" lang="es-ES" altLang="es-CO" sz="2100" b="0">
                  <a:solidFill>
                    <a:srgbClr val="000000"/>
                  </a:solidFill>
                  <a:latin typeface="Times New Roman" panose="02020603050405020304" pitchFamily="18" charset="0"/>
                </a:rPr>
                <a:t>Presión</a:t>
              </a:r>
              <a:endParaRPr kumimoji="0" lang="es-ES" altLang="es-CO" sz="1800">
                <a:latin typeface="Arial" panose="020B0604020202020204" pitchFamily="34" charset="0"/>
              </a:endParaRPr>
            </a:p>
          </p:txBody>
        </p:sp>
        <p:sp>
          <p:nvSpPr>
            <p:cNvPr id="59" name="Rectangle 57">
              <a:extLst>
                <a:ext uri="{FF2B5EF4-FFF2-40B4-BE49-F238E27FC236}">
                  <a16:creationId xmlns:a16="http://schemas.microsoft.com/office/drawing/2014/main" id="{C2903A9A-C1D6-8945-9A49-9A5AA5ED89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2" y="2739"/>
              <a:ext cx="32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kumimoji="0" lang="es-ES" altLang="es-CO" sz="1600" b="0">
                  <a:solidFill>
                    <a:srgbClr val="000000"/>
                  </a:solidFill>
                  <a:latin typeface="Times New Roman" panose="02020603050405020304" pitchFamily="18" charset="0"/>
                </a:rPr>
                <a:t> </a:t>
              </a:r>
              <a:endParaRPr kumimoji="0" lang="es-ES" altLang="es-CO" sz="1800">
                <a:latin typeface="Arial" panose="020B0604020202020204" pitchFamily="34" charset="0"/>
              </a:endParaRP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C684009F-E43A-3E41-B8E2-587467E36B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68" y="2176"/>
              <a:ext cx="1087" cy="483"/>
            </a:xfrm>
            <a:prstGeom prst="rect">
              <a:avLst/>
            </a:prstGeom>
            <a:noFill/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1" hangingPunct="1">
                <a:defRPr/>
              </a:pPr>
              <a:endParaRPr lang="es-E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8A49398F-50AB-6546-BFBB-0224073EAA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94" y="2043"/>
              <a:ext cx="42" cy="2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kumimoji="0" lang="es-ES" altLang="es-CO" sz="2100" b="0">
                  <a:solidFill>
                    <a:srgbClr val="000000"/>
                  </a:solidFill>
                  <a:latin typeface="Times New Roman" panose="02020603050405020304" pitchFamily="18" charset="0"/>
                </a:rPr>
                <a:t> </a:t>
              </a:r>
              <a:endParaRPr kumimoji="0" lang="es-ES" altLang="es-CO" sz="1800">
                <a:latin typeface="Arial" panose="020B0604020202020204" pitchFamily="34" charset="0"/>
              </a:endParaRP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C53AD884-6DA4-FD4B-92ED-4499C5CE6A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" y="2316"/>
              <a:ext cx="533" cy="2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kumimoji="0" lang="es-ES" altLang="es-CO" sz="2100" b="0">
                  <a:solidFill>
                    <a:srgbClr val="000000"/>
                  </a:solidFill>
                  <a:latin typeface="Times New Roman" panose="02020603050405020304" pitchFamily="18" charset="0"/>
                </a:rPr>
                <a:t>Turbina</a:t>
              </a:r>
              <a:endParaRPr kumimoji="0" lang="es-ES" altLang="es-CO" sz="1800">
                <a:latin typeface="Arial" panose="020B0604020202020204" pitchFamily="34" charset="0"/>
              </a:endParaRP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A74B535B-74EC-B549-8C71-CFA011E6AB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26" y="2316"/>
              <a:ext cx="42" cy="2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kumimoji="0" lang="es-ES" altLang="es-CO" sz="2100" b="0">
                  <a:solidFill>
                    <a:srgbClr val="000000"/>
                  </a:solidFill>
                  <a:latin typeface="Times New Roman" panose="02020603050405020304" pitchFamily="18" charset="0"/>
                </a:rPr>
                <a:t> </a:t>
              </a:r>
              <a:endParaRPr kumimoji="0" lang="es-ES" altLang="es-CO" sz="1800">
                <a:latin typeface="Arial" panose="020B0604020202020204" pitchFamily="34" charset="0"/>
              </a:endParaRP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E9D7CF75-073D-3B47-B48C-FC654C280C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62" y="2341"/>
              <a:ext cx="32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kumimoji="0" lang="es-ES" altLang="es-CO" sz="1600" b="0">
                  <a:solidFill>
                    <a:srgbClr val="000000"/>
                  </a:solidFill>
                  <a:latin typeface="Times New Roman" panose="02020603050405020304" pitchFamily="18" charset="0"/>
                </a:rPr>
                <a:t> </a:t>
              </a:r>
              <a:endParaRPr kumimoji="0" lang="es-ES" altLang="es-CO" sz="1800">
                <a:latin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186814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01128" cy="6863135"/>
          </a:xfrm>
        </p:spPr>
      </p:pic>
      <p:sp>
        <p:nvSpPr>
          <p:cNvPr id="31" name="Rectángulo 30"/>
          <p:cNvSpPr/>
          <p:nvPr/>
        </p:nvSpPr>
        <p:spPr>
          <a:xfrm>
            <a:off x="1341912" y="583285"/>
            <a:ext cx="7172696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_tradnl" sz="30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2 – Marco conceptual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224147" y="1440156"/>
            <a:ext cx="8824314" cy="37083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9pPr>
          </a:lstStyle>
          <a:p>
            <a:pPr marL="0" indent="0" eaLnBrk="1" hangingPunct="1">
              <a:spcBef>
                <a:spcPct val="20000"/>
              </a:spcBef>
              <a:buClr>
                <a:schemeClr val="hlink"/>
              </a:buClr>
              <a:buSzPct val="55000"/>
            </a:pPr>
            <a:r>
              <a:rPr lang="es-CO" altLang="es-CO" b="0" dirty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Sistema difuso – ejemplo</a:t>
            </a:r>
            <a:br>
              <a:rPr lang="es-CO" altLang="es-CO" b="0" dirty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endParaRPr lang="es-CO" altLang="es-CO" b="0" dirty="0">
              <a:solidFill>
                <a:schemeClr val="accent4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 eaLnBrk="1" hangingPunct="1">
              <a:spcBef>
                <a:spcPct val="20000"/>
              </a:spcBef>
              <a:buClr>
                <a:schemeClr val="hlink"/>
              </a:buClr>
              <a:buSzPct val="55000"/>
            </a:pPr>
            <a:r>
              <a:rPr lang="es-CO" altLang="es-CO" b="0" dirty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Variables</a:t>
            </a:r>
          </a:p>
          <a:p>
            <a:pPr marL="0" indent="0" eaLnBrk="1" hangingPunct="1">
              <a:spcBef>
                <a:spcPct val="20000"/>
              </a:spcBef>
              <a:buClr>
                <a:schemeClr val="hlink"/>
              </a:buClr>
              <a:buSzPct val="55000"/>
            </a:pPr>
            <a:endParaRPr lang="es-CO" altLang="es-CO" b="0" dirty="0">
              <a:solidFill>
                <a:schemeClr val="accent4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eaLnBrk="1" hangingPunct="1">
              <a:lnSpc>
                <a:spcPct val="90000"/>
              </a:lnSpc>
            </a:pPr>
            <a:r>
              <a:rPr lang="es-ES_tradnl" altLang="es-CO" dirty="0">
                <a:solidFill>
                  <a:srgbClr val="006600"/>
                </a:solidFill>
                <a:cs typeface="Times New Roman" panose="02020603050405020304" pitchFamily="18" charset="0"/>
              </a:rPr>
              <a:t>Temperatura</a:t>
            </a:r>
          </a:p>
          <a:p>
            <a:pPr lvl="1" eaLnBrk="1" hangingPunct="1">
              <a:lnSpc>
                <a:spcPct val="90000"/>
              </a:lnSpc>
            </a:pPr>
            <a:r>
              <a:rPr lang="es-ES_tradnl" altLang="es-CO" sz="2000" dirty="0">
                <a:cs typeface="Times New Roman" panose="02020603050405020304" pitchFamily="18" charset="0"/>
              </a:rPr>
              <a:t>{Frío, Fresco, Normal, Tibio, Caliente}</a:t>
            </a:r>
            <a:r>
              <a:rPr lang="es-ES" altLang="es-CO" sz="2000" dirty="0"/>
              <a:t> </a:t>
            </a:r>
            <a:endParaRPr lang="es-ES_tradnl" altLang="es-CO" sz="2000" dirty="0"/>
          </a:p>
          <a:p>
            <a:pPr eaLnBrk="1" hangingPunct="1">
              <a:lnSpc>
                <a:spcPct val="90000"/>
              </a:lnSpc>
            </a:pPr>
            <a:r>
              <a:rPr lang="es-ES_tradnl" altLang="es-CO" dirty="0">
                <a:solidFill>
                  <a:srgbClr val="006600"/>
                </a:solidFill>
                <a:cs typeface="Times New Roman" panose="02020603050405020304" pitchFamily="18" charset="0"/>
              </a:rPr>
              <a:t>Presión</a:t>
            </a:r>
          </a:p>
          <a:p>
            <a:pPr lvl="1" eaLnBrk="1" hangingPunct="1">
              <a:lnSpc>
                <a:spcPct val="90000"/>
              </a:lnSpc>
            </a:pPr>
            <a:r>
              <a:rPr lang="es-ES_tradnl" altLang="es-CO" sz="2000" dirty="0">
                <a:cs typeface="Times New Roman" panose="02020603050405020304" pitchFamily="18" charset="0"/>
              </a:rPr>
              <a:t>{Débil, Baja, Normal, Fuerte, Alta}</a:t>
            </a:r>
            <a:r>
              <a:rPr lang="es-ES" altLang="es-CO" sz="2000" dirty="0"/>
              <a:t> </a:t>
            </a:r>
            <a:endParaRPr lang="es-ES_tradnl" altLang="es-CO" sz="2000" dirty="0"/>
          </a:p>
          <a:p>
            <a:pPr eaLnBrk="1" hangingPunct="1">
              <a:lnSpc>
                <a:spcPct val="90000"/>
              </a:lnSpc>
            </a:pPr>
            <a:r>
              <a:rPr lang="es-ES_tradnl" altLang="es-CO" dirty="0">
                <a:solidFill>
                  <a:srgbClr val="006600"/>
                </a:solidFill>
                <a:cs typeface="Times New Roman" panose="02020603050405020304" pitchFamily="18" charset="0"/>
              </a:rPr>
              <a:t>Acción</a:t>
            </a:r>
          </a:p>
          <a:p>
            <a:pPr lvl="1" eaLnBrk="1" hangingPunct="1">
              <a:lnSpc>
                <a:spcPct val="90000"/>
              </a:lnSpc>
            </a:pPr>
            <a:r>
              <a:rPr lang="es-ES_tradnl" altLang="es-CO" sz="2000" dirty="0">
                <a:cs typeface="Times New Roman" panose="02020603050405020304" pitchFamily="18" charset="0"/>
              </a:rPr>
              <a:t>{NA, NM, NB, ZR, PB, PM, PA}</a:t>
            </a:r>
            <a:r>
              <a:rPr lang="es-ES" altLang="es-CO" sz="2000" dirty="0"/>
              <a:t> </a:t>
            </a:r>
            <a:endParaRPr lang="es-ES_tradnl" altLang="es-CO" sz="2000" dirty="0"/>
          </a:p>
          <a:p>
            <a:pPr lvl="2" eaLnBrk="1" hangingPunct="1">
              <a:lnSpc>
                <a:spcPct val="90000"/>
              </a:lnSpc>
            </a:pPr>
            <a:r>
              <a:rPr lang="es-ES_tradnl" altLang="es-CO" sz="1800" dirty="0"/>
              <a:t>N: Negativa</a:t>
            </a:r>
          </a:p>
          <a:p>
            <a:pPr lvl="2" eaLnBrk="1" hangingPunct="1">
              <a:lnSpc>
                <a:spcPct val="90000"/>
              </a:lnSpc>
            </a:pPr>
            <a:r>
              <a:rPr lang="es-ES_tradnl" altLang="es-CO" sz="1800" dirty="0"/>
              <a:t>P: Positiva</a:t>
            </a:r>
          </a:p>
          <a:p>
            <a:pPr lvl="2" eaLnBrk="1" hangingPunct="1">
              <a:lnSpc>
                <a:spcPct val="90000"/>
              </a:lnSpc>
            </a:pPr>
            <a:r>
              <a:rPr lang="es-ES_tradnl" altLang="es-CO" sz="1800" dirty="0"/>
              <a:t>A: Alta</a:t>
            </a:r>
          </a:p>
          <a:p>
            <a:pPr lvl="2" eaLnBrk="1" hangingPunct="1">
              <a:lnSpc>
                <a:spcPct val="90000"/>
              </a:lnSpc>
            </a:pPr>
            <a:r>
              <a:rPr lang="es-ES_tradnl" altLang="es-CO" sz="1800" dirty="0"/>
              <a:t>M: Media</a:t>
            </a:r>
          </a:p>
          <a:p>
            <a:pPr lvl="2" eaLnBrk="1" hangingPunct="1">
              <a:lnSpc>
                <a:spcPct val="90000"/>
              </a:lnSpc>
            </a:pPr>
            <a:r>
              <a:rPr lang="es-ES_tradnl" altLang="es-CO" sz="1800" dirty="0"/>
              <a:t>B: Baja</a:t>
            </a:r>
            <a:endParaRPr lang="es-ES" altLang="es-CO" sz="1800" dirty="0"/>
          </a:p>
          <a:p>
            <a:pPr marL="0" indent="0" eaLnBrk="1" hangingPunct="1">
              <a:spcBef>
                <a:spcPct val="20000"/>
              </a:spcBef>
              <a:buClr>
                <a:schemeClr val="hlink"/>
              </a:buClr>
              <a:buSzPct val="55000"/>
            </a:pPr>
            <a:endParaRPr lang="es-CO" altLang="es-CO" b="0" dirty="0">
              <a:solidFill>
                <a:schemeClr val="accent4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 eaLnBrk="1" hangingPunct="1">
              <a:spcBef>
                <a:spcPct val="20000"/>
              </a:spcBef>
              <a:buClr>
                <a:schemeClr val="hlink"/>
              </a:buClr>
              <a:buSzPct val="55000"/>
            </a:pPr>
            <a:endParaRPr lang="es-CO" altLang="es-CO" b="0" dirty="0">
              <a:solidFill>
                <a:schemeClr val="accent4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88" name="Group 3">
            <a:extLst>
              <a:ext uri="{FF2B5EF4-FFF2-40B4-BE49-F238E27FC236}">
                <a16:creationId xmlns:a16="http://schemas.microsoft.com/office/drawing/2014/main" id="{A3D34AF0-3D8B-EE45-8909-D5708EE1BF11}"/>
              </a:ext>
            </a:extLst>
          </p:cNvPr>
          <p:cNvGrpSpPr>
            <a:grpSpLocks/>
          </p:cNvGrpSpPr>
          <p:nvPr/>
        </p:nvGrpSpPr>
        <p:grpSpPr bwMode="auto">
          <a:xfrm>
            <a:off x="6096000" y="2153685"/>
            <a:ext cx="5435600" cy="4343400"/>
            <a:chOff x="1424" y="1296"/>
            <a:chExt cx="3424" cy="2736"/>
          </a:xfrm>
        </p:grpSpPr>
        <p:sp>
          <p:nvSpPr>
            <p:cNvPr id="89" name="Line 4">
              <a:extLst>
                <a:ext uri="{FF2B5EF4-FFF2-40B4-BE49-F238E27FC236}">
                  <a16:creationId xmlns:a16="http://schemas.microsoft.com/office/drawing/2014/main" id="{FFEF801D-1C07-EC42-8236-D7EFD8CEBBD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94" y="1824"/>
              <a:ext cx="0" cy="1920"/>
            </a:xfrm>
            <a:prstGeom prst="line">
              <a:avLst/>
            </a:prstGeom>
            <a:noFill/>
            <a:ln w="19050" cap="sq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defRPr/>
              </a:pPr>
              <a:endParaRPr lang="es-E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90" name="Line 5">
              <a:extLst>
                <a:ext uri="{FF2B5EF4-FFF2-40B4-BE49-F238E27FC236}">
                  <a16:creationId xmlns:a16="http://schemas.microsoft.com/office/drawing/2014/main" id="{AA763A3E-090C-344D-88CF-E6F0B78F7B6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94" y="3744"/>
              <a:ext cx="3120" cy="0"/>
            </a:xfrm>
            <a:prstGeom prst="line">
              <a:avLst/>
            </a:prstGeom>
            <a:noFill/>
            <a:ln w="19050" cap="sq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pPr algn="ctr" eaLnBrk="1" hangingPunct="1">
                <a:defRPr/>
              </a:pPr>
              <a:endParaRPr lang="es-E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91" name="Text Box 6">
              <a:extLst>
                <a:ext uri="{FF2B5EF4-FFF2-40B4-BE49-F238E27FC236}">
                  <a16:creationId xmlns:a16="http://schemas.microsoft.com/office/drawing/2014/main" id="{56489579-E3EB-1F45-BB1D-A25AFB5336B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34" y="3600"/>
              <a:ext cx="21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cap="sq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kumimoji="0" lang="es-ES_tradnl" altLang="es-CO" sz="2400" b="0">
                  <a:latin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92" name="Text Box 7">
              <a:extLst>
                <a:ext uri="{FF2B5EF4-FFF2-40B4-BE49-F238E27FC236}">
                  <a16:creationId xmlns:a16="http://schemas.microsoft.com/office/drawing/2014/main" id="{E545D755-8C51-C445-BB8B-4BD652A463C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24" y="1776"/>
              <a:ext cx="21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cap="sq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kumimoji="0" lang="es-ES_tradnl" altLang="es-CO" sz="2400" b="0"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93" name="Line 8">
              <a:extLst>
                <a:ext uri="{FF2B5EF4-FFF2-40B4-BE49-F238E27FC236}">
                  <a16:creationId xmlns:a16="http://schemas.microsoft.com/office/drawing/2014/main" id="{C2979930-102E-824E-980F-0D4F8792C3B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654" y="1824"/>
              <a:ext cx="528" cy="1920"/>
            </a:xfrm>
            <a:prstGeom prst="line">
              <a:avLst/>
            </a:prstGeom>
            <a:noFill/>
            <a:ln w="19050" cap="sq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defRPr/>
              </a:pPr>
              <a:endParaRPr lang="es-E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94" name="Line 9">
              <a:extLst>
                <a:ext uri="{FF2B5EF4-FFF2-40B4-BE49-F238E27FC236}">
                  <a16:creationId xmlns:a16="http://schemas.microsoft.com/office/drawing/2014/main" id="{316289B5-3C64-E54B-85AA-B5E2DA486D8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82" y="1824"/>
              <a:ext cx="576" cy="1920"/>
            </a:xfrm>
            <a:prstGeom prst="line">
              <a:avLst/>
            </a:prstGeom>
            <a:noFill/>
            <a:ln w="19050" cap="sq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defRPr/>
              </a:pPr>
              <a:endParaRPr lang="es-E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95" name="Line 10">
              <a:extLst>
                <a:ext uri="{FF2B5EF4-FFF2-40B4-BE49-F238E27FC236}">
                  <a16:creationId xmlns:a16="http://schemas.microsoft.com/office/drawing/2014/main" id="{139E85BA-E183-FF49-9B7F-254E37A46E2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078" y="1824"/>
              <a:ext cx="528" cy="1920"/>
            </a:xfrm>
            <a:prstGeom prst="line">
              <a:avLst/>
            </a:prstGeom>
            <a:noFill/>
            <a:ln w="19050" cap="sq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defRPr/>
              </a:pPr>
              <a:endParaRPr lang="es-E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96" name="Line 11">
              <a:extLst>
                <a:ext uri="{FF2B5EF4-FFF2-40B4-BE49-F238E27FC236}">
                  <a16:creationId xmlns:a16="http://schemas.microsoft.com/office/drawing/2014/main" id="{BFF63DD0-8201-E04E-AFD4-722026D64C7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06" y="1824"/>
              <a:ext cx="576" cy="1920"/>
            </a:xfrm>
            <a:prstGeom prst="line">
              <a:avLst/>
            </a:prstGeom>
            <a:noFill/>
            <a:ln w="19050" cap="sq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defRPr/>
              </a:pPr>
              <a:endParaRPr lang="es-E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97" name="Line 12">
              <a:extLst>
                <a:ext uri="{FF2B5EF4-FFF2-40B4-BE49-F238E27FC236}">
                  <a16:creationId xmlns:a16="http://schemas.microsoft.com/office/drawing/2014/main" id="{437261A5-01A3-AB4E-AB99-32A3EC2086C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230" y="1824"/>
              <a:ext cx="528" cy="1920"/>
            </a:xfrm>
            <a:prstGeom prst="line">
              <a:avLst/>
            </a:prstGeom>
            <a:noFill/>
            <a:ln w="19050" cap="sq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defRPr/>
              </a:pPr>
              <a:endParaRPr lang="es-E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98" name="Line 13">
              <a:extLst>
                <a:ext uri="{FF2B5EF4-FFF2-40B4-BE49-F238E27FC236}">
                  <a16:creationId xmlns:a16="http://schemas.microsoft.com/office/drawing/2014/main" id="{A30BE6AA-9F0D-FA41-A7A0-300AC930C49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58" y="1824"/>
              <a:ext cx="576" cy="1920"/>
            </a:xfrm>
            <a:prstGeom prst="line">
              <a:avLst/>
            </a:prstGeom>
            <a:noFill/>
            <a:ln w="19050" cap="sq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defRPr/>
              </a:pPr>
              <a:endParaRPr lang="es-E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99" name="Line 14">
              <a:extLst>
                <a:ext uri="{FF2B5EF4-FFF2-40B4-BE49-F238E27FC236}">
                  <a16:creationId xmlns:a16="http://schemas.microsoft.com/office/drawing/2014/main" id="{AC1FBF45-72BC-0A43-9B71-4B7F97DE28A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78" y="1824"/>
              <a:ext cx="576" cy="1920"/>
            </a:xfrm>
            <a:prstGeom prst="line">
              <a:avLst/>
            </a:prstGeom>
            <a:noFill/>
            <a:ln w="19050" cap="sq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defRPr/>
              </a:pPr>
              <a:endParaRPr lang="es-E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00" name="Line 15">
              <a:extLst>
                <a:ext uri="{FF2B5EF4-FFF2-40B4-BE49-F238E27FC236}">
                  <a16:creationId xmlns:a16="http://schemas.microsoft.com/office/drawing/2014/main" id="{1DDB45EF-DB65-DE40-9E64-1A23F2B6BD9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758" y="1824"/>
              <a:ext cx="528" cy="1920"/>
            </a:xfrm>
            <a:prstGeom prst="line">
              <a:avLst/>
            </a:prstGeom>
            <a:noFill/>
            <a:ln w="19050" cap="sq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defRPr/>
              </a:pPr>
              <a:endParaRPr lang="es-E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01" name="Line 16">
              <a:extLst>
                <a:ext uri="{FF2B5EF4-FFF2-40B4-BE49-F238E27FC236}">
                  <a16:creationId xmlns:a16="http://schemas.microsoft.com/office/drawing/2014/main" id="{80453273-08E4-CB44-8231-E13C466F096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94" y="1824"/>
              <a:ext cx="384" cy="0"/>
            </a:xfrm>
            <a:prstGeom prst="line">
              <a:avLst/>
            </a:prstGeom>
            <a:noFill/>
            <a:ln w="19050" cap="sq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defRPr/>
              </a:pPr>
              <a:endParaRPr lang="es-E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02" name="Line 17">
              <a:extLst>
                <a:ext uri="{FF2B5EF4-FFF2-40B4-BE49-F238E27FC236}">
                  <a16:creationId xmlns:a16="http://schemas.microsoft.com/office/drawing/2014/main" id="{92BF42C1-C80C-9D4D-A105-7A768D7C6CD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86" y="1824"/>
              <a:ext cx="384" cy="0"/>
            </a:xfrm>
            <a:prstGeom prst="line">
              <a:avLst/>
            </a:prstGeom>
            <a:noFill/>
            <a:ln w="19050" cap="sq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defRPr/>
              </a:pPr>
              <a:endParaRPr lang="es-E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03" name="Text Box 18">
              <a:extLst>
                <a:ext uri="{FF2B5EF4-FFF2-40B4-BE49-F238E27FC236}">
                  <a16:creationId xmlns:a16="http://schemas.microsoft.com/office/drawing/2014/main" id="{3131EC17-4F9C-2742-A152-F4A8808C315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94" y="1536"/>
              <a:ext cx="43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cap="sq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kumimoji="0" lang="es-ES_tradnl" altLang="es-CO" sz="2400" b="0">
                  <a:latin typeface="Times New Roman" panose="02020603050405020304" pitchFamily="18" charset="0"/>
                </a:rPr>
                <a:t>Frío</a:t>
              </a:r>
            </a:p>
          </p:txBody>
        </p:sp>
        <p:sp>
          <p:nvSpPr>
            <p:cNvPr id="104" name="Text Box 19">
              <a:extLst>
                <a:ext uri="{FF2B5EF4-FFF2-40B4-BE49-F238E27FC236}">
                  <a16:creationId xmlns:a16="http://schemas.microsoft.com/office/drawing/2014/main" id="{AF7B2EF2-E07C-B344-9942-5F9D2FAC27D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70" y="1296"/>
              <a:ext cx="62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cap="sq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kumimoji="0" lang="es-ES_tradnl" altLang="es-CO" sz="2400" b="0">
                  <a:latin typeface="Times New Roman" panose="02020603050405020304" pitchFamily="18" charset="0"/>
                </a:rPr>
                <a:t>Fresco</a:t>
              </a:r>
            </a:p>
          </p:txBody>
        </p:sp>
        <p:sp>
          <p:nvSpPr>
            <p:cNvPr id="105" name="Text Box 20">
              <a:extLst>
                <a:ext uri="{FF2B5EF4-FFF2-40B4-BE49-F238E27FC236}">
                  <a16:creationId xmlns:a16="http://schemas.microsoft.com/office/drawing/2014/main" id="{EF84D543-7540-7E4B-BB1E-7B596AD49F5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98" y="1536"/>
              <a:ext cx="70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cap="sq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kumimoji="0" lang="es-ES_tradnl" altLang="es-CO" sz="2400" b="0">
                  <a:latin typeface="Times New Roman" panose="02020603050405020304" pitchFamily="18" charset="0"/>
                </a:rPr>
                <a:t>Normal</a:t>
              </a:r>
            </a:p>
          </p:txBody>
        </p:sp>
        <p:sp>
          <p:nvSpPr>
            <p:cNvPr id="106" name="Text Box 21">
              <a:extLst>
                <a:ext uri="{FF2B5EF4-FFF2-40B4-BE49-F238E27FC236}">
                  <a16:creationId xmlns:a16="http://schemas.microsoft.com/office/drawing/2014/main" id="{EE000524-0D8E-354A-81D7-C0920C7A6A6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18" y="1296"/>
              <a:ext cx="531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cap="sq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kumimoji="0" lang="es-ES_tradnl" altLang="es-CO" sz="2400" b="0">
                  <a:latin typeface="Times New Roman" panose="02020603050405020304" pitchFamily="18" charset="0"/>
                </a:rPr>
                <a:t>Tibio</a:t>
              </a:r>
            </a:p>
          </p:txBody>
        </p:sp>
        <p:sp>
          <p:nvSpPr>
            <p:cNvPr id="107" name="Text Box 22">
              <a:extLst>
                <a:ext uri="{FF2B5EF4-FFF2-40B4-BE49-F238E27FC236}">
                  <a16:creationId xmlns:a16="http://schemas.microsoft.com/office/drawing/2014/main" id="{F96B5348-20A8-8E4E-9475-D6863AEC7C2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94" y="1536"/>
              <a:ext cx="75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cap="sq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kumimoji="0" lang="es-ES_tradnl" altLang="es-CO" sz="2400" b="0" dirty="0">
                  <a:latin typeface="Times New Roman" panose="02020603050405020304" pitchFamily="18" charset="0"/>
                </a:rPr>
                <a:t>Caliente</a:t>
              </a:r>
            </a:p>
          </p:txBody>
        </p:sp>
        <p:sp>
          <p:nvSpPr>
            <p:cNvPr id="108" name="Text Box 23">
              <a:extLst>
                <a:ext uri="{FF2B5EF4-FFF2-40B4-BE49-F238E27FC236}">
                  <a16:creationId xmlns:a16="http://schemas.microsoft.com/office/drawing/2014/main" id="{C2017238-4FBA-1349-91A3-AA3F8DDA59B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98" y="3744"/>
              <a:ext cx="40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cap="sq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kumimoji="0" lang="es-ES_tradnl" altLang="es-CO" sz="2400" b="0">
                  <a:latin typeface="Times New Roman" panose="02020603050405020304" pitchFamily="18" charset="0"/>
                </a:rPr>
                <a:t>110</a:t>
              </a:r>
            </a:p>
          </p:txBody>
        </p:sp>
        <p:sp>
          <p:nvSpPr>
            <p:cNvPr id="109" name="Text Box 24">
              <a:extLst>
                <a:ext uri="{FF2B5EF4-FFF2-40B4-BE49-F238E27FC236}">
                  <a16:creationId xmlns:a16="http://schemas.microsoft.com/office/drawing/2014/main" id="{BE52C26B-286D-A84C-9762-06B4B7A778E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90" y="3744"/>
              <a:ext cx="40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cap="sq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kumimoji="0" lang="es-ES_tradnl" altLang="es-CO" sz="2400" b="0" dirty="0">
                  <a:latin typeface="Times New Roman" panose="02020603050405020304" pitchFamily="18" charset="0"/>
                </a:rPr>
                <a:t>220</a:t>
              </a:r>
            </a:p>
          </p:txBody>
        </p:sp>
        <p:sp>
          <p:nvSpPr>
            <p:cNvPr id="110" name="Text Box 25">
              <a:extLst>
                <a:ext uri="{FF2B5EF4-FFF2-40B4-BE49-F238E27FC236}">
                  <a16:creationId xmlns:a16="http://schemas.microsoft.com/office/drawing/2014/main" id="{EE2046CE-B36A-4B41-A751-81EC66E6B4A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62" y="3744"/>
              <a:ext cx="40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cap="sq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kumimoji="0" lang="es-ES_tradnl" altLang="es-CO" sz="2400" b="0">
                  <a:latin typeface="Times New Roman" panose="02020603050405020304" pitchFamily="18" charset="0"/>
                </a:rPr>
                <a:t>330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836756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01128" cy="6863135"/>
          </a:xfrm>
        </p:spPr>
      </p:pic>
      <p:sp>
        <p:nvSpPr>
          <p:cNvPr id="31" name="Rectángulo 30"/>
          <p:cNvSpPr/>
          <p:nvPr/>
        </p:nvSpPr>
        <p:spPr>
          <a:xfrm>
            <a:off x="1341912" y="583285"/>
            <a:ext cx="7172696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_tradnl" sz="30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2 – Marco conceptual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224147" y="1440156"/>
            <a:ext cx="8824314" cy="37083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9pPr>
          </a:lstStyle>
          <a:p>
            <a:pPr marL="0" indent="0" eaLnBrk="1" hangingPunct="1">
              <a:spcBef>
                <a:spcPct val="20000"/>
              </a:spcBef>
              <a:buClr>
                <a:schemeClr val="hlink"/>
              </a:buClr>
              <a:buSzPct val="55000"/>
            </a:pPr>
            <a:r>
              <a:rPr lang="es-CO" altLang="es-CO" b="0" dirty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Sistema difuso – ejemplo</a:t>
            </a:r>
            <a:br>
              <a:rPr lang="es-CO" altLang="es-CO" b="0" dirty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endParaRPr lang="es-CO" altLang="es-CO" b="0" dirty="0">
              <a:solidFill>
                <a:schemeClr val="accent4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 eaLnBrk="1" hangingPunct="1">
              <a:spcBef>
                <a:spcPct val="20000"/>
              </a:spcBef>
              <a:buClr>
                <a:schemeClr val="hlink"/>
              </a:buClr>
              <a:buSzPct val="55000"/>
            </a:pPr>
            <a:r>
              <a:rPr lang="es-CO" altLang="es-CO" b="0" dirty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Variables</a:t>
            </a:r>
          </a:p>
          <a:p>
            <a:pPr marL="0" indent="0" eaLnBrk="1" hangingPunct="1">
              <a:spcBef>
                <a:spcPct val="20000"/>
              </a:spcBef>
              <a:buClr>
                <a:schemeClr val="hlink"/>
              </a:buClr>
              <a:buSzPct val="55000"/>
            </a:pPr>
            <a:endParaRPr lang="es-CO" altLang="es-CO" b="0" dirty="0">
              <a:solidFill>
                <a:schemeClr val="accent4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eaLnBrk="1" hangingPunct="1">
              <a:lnSpc>
                <a:spcPct val="90000"/>
              </a:lnSpc>
            </a:pPr>
            <a:r>
              <a:rPr lang="es-ES_tradnl" altLang="es-CO" dirty="0">
                <a:solidFill>
                  <a:srgbClr val="006600"/>
                </a:solidFill>
                <a:cs typeface="Times New Roman" panose="02020603050405020304" pitchFamily="18" charset="0"/>
              </a:rPr>
              <a:t>Temperatura</a:t>
            </a:r>
          </a:p>
          <a:p>
            <a:pPr lvl="1" eaLnBrk="1" hangingPunct="1">
              <a:lnSpc>
                <a:spcPct val="90000"/>
              </a:lnSpc>
            </a:pPr>
            <a:r>
              <a:rPr lang="es-ES_tradnl" altLang="es-CO" sz="2000" dirty="0">
                <a:cs typeface="Times New Roman" panose="02020603050405020304" pitchFamily="18" charset="0"/>
              </a:rPr>
              <a:t>{Frío, Fresco, Normal, Tibio, Caliente}</a:t>
            </a:r>
            <a:r>
              <a:rPr lang="es-ES" altLang="es-CO" sz="2000" dirty="0"/>
              <a:t> </a:t>
            </a:r>
            <a:endParaRPr lang="es-ES_tradnl" altLang="es-CO" sz="2000" dirty="0"/>
          </a:p>
          <a:p>
            <a:pPr eaLnBrk="1" hangingPunct="1">
              <a:lnSpc>
                <a:spcPct val="90000"/>
              </a:lnSpc>
            </a:pPr>
            <a:r>
              <a:rPr lang="es-ES_tradnl" altLang="es-CO" dirty="0">
                <a:solidFill>
                  <a:srgbClr val="006600"/>
                </a:solidFill>
                <a:cs typeface="Times New Roman" panose="02020603050405020304" pitchFamily="18" charset="0"/>
              </a:rPr>
              <a:t>Presión</a:t>
            </a:r>
          </a:p>
          <a:p>
            <a:pPr lvl="1" eaLnBrk="1" hangingPunct="1">
              <a:lnSpc>
                <a:spcPct val="90000"/>
              </a:lnSpc>
            </a:pPr>
            <a:r>
              <a:rPr lang="es-ES_tradnl" altLang="es-CO" sz="2000" dirty="0">
                <a:cs typeface="Times New Roman" panose="02020603050405020304" pitchFamily="18" charset="0"/>
              </a:rPr>
              <a:t>{Débil, Baja, Normal, Fuerte, Alta}</a:t>
            </a:r>
            <a:r>
              <a:rPr lang="es-ES" altLang="es-CO" sz="2000" dirty="0"/>
              <a:t> </a:t>
            </a:r>
            <a:endParaRPr lang="es-ES_tradnl" altLang="es-CO" sz="2000" dirty="0"/>
          </a:p>
          <a:p>
            <a:pPr eaLnBrk="1" hangingPunct="1">
              <a:lnSpc>
                <a:spcPct val="90000"/>
              </a:lnSpc>
            </a:pPr>
            <a:r>
              <a:rPr lang="es-ES_tradnl" altLang="es-CO" dirty="0">
                <a:solidFill>
                  <a:srgbClr val="006600"/>
                </a:solidFill>
                <a:cs typeface="Times New Roman" panose="02020603050405020304" pitchFamily="18" charset="0"/>
              </a:rPr>
              <a:t>Acción</a:t>
            </a:r>
          </a:p>
          <a:p>
            <a:pPr lvl="1" eaLnBrk="1" hangingPunct="1">
              <a:lnSpc>
                <a:spcPct val="90000"/>
              </a:lnSpc>
            </a:pPr>
            <a:r>
              <a:rPr lang="es-ES_tradnl" altLang="es-CO" sz="2000" dirty="0">
                <a:cs typeface="Times New Roman" panose="02020603050405020304" pitchFamily="18" charset="0"/>
              </a:rPr>
              <a:t>{NA, NM, NB, ZR, PB, PM, PA}</a:t>
            </a:r>
            <a:r>
              <a:rPr lang="es-ES" altLang="es-CO" sz="2000" dirty="0"/>
              <a:t> </a:t>
            </a:r>
            <a:endParaRPr lang="es-ES_tradnl" altLang="es-CO" sz="2000" dirty="0"/>
          </a:p>
          <a:p>
            <a:pPr lvl="2" eaLnBrk="1" hangingPunct="1">
              <a:lnSpc>
                <a:spcPct val="90000"/>
              </a:lnSpc>
            </a:pPr>
            <a:r>
              <a:rPr lang="es-ES_tradnl" altLang="es-CO" sz="1800" dirty="0"/>
              <a:t>N: Negativa</a:t>
            </a:r>
          </a:p>
          <a:p>
            <a:pPr lvl="2" eaLnBrk="1" hangingPunct="1">
              <a:lnSpc>
                <a:spcPct val="90000"/>
              </a:lnSpc>
            </a:pPr>
            <a:r>
              <a:rPr lang="es-ES_tradnl" altLang="es-CO" sz="1800" dirty="0"/>
              <a:t>P: Positiva</a:t>
            </a:r>
          </a:p>
          <a:p>
            <a:pPr lvl="2" eaLnBrk="1" hangingPunct="1">
              <a:lnSpc>
                <a:spcPct val="90000"/>
              </a:lnSpc>
            </a:pPr>
            <a:r>
              <a:rPr lang="es-ES_tradnl" altLang="es-CO" sz="1800" dirty="0"/>
              <a:t>A: Alta</a:t>
            </a:r>
          </a:p>
          <a:p>
            <a:pPr lvl="2" eaLnBrk="1" hangingPunct="1">
              <a:lnSpc>
                <a:spcPct val="90000"/>
              </a:lnSpc>
            </a:pPr>
            <a:r>
              <a:rPr lang="es-ES_tradnl" altLang="es-CO" sz="1800" dirty="0"/>
              <a:t>M: Media</a:t>
            </a:r>
          </a:p>
          <a:p>
            <a:pPr lvl="2" eaLnBrk="1" hangingPunct="1">
              <a:lnSpc>
                <a:spcPct val="90000"/>
              </a:lnSpc>
            </a:pPr>
            <a:r>
              <a:rPr lang="es-ES_tradnl" altLang="es-CO" sz="1800" dirty="0"/>
              <a:t>B: Baja</a:t>
            </a:r>
            <a:endParaRPr lang="es-ES" altLang="es-CO" sz="1800" dirty="0"/>
          </a:p>
          <a:p>
            <a:pPr marL="0" indent="0" eaLnBrk="1" hangingPunct="1">
              <a:spcBef>
                <a:spcPct val="20000"/>
              </a:spcBef>
              <a:buClr>
                <a:schemeClr val="hlink"/>
              </a:buClr>
              <a:buSzPct val="55000"/>
            </a:pPr>
            <a:endParaRPr lang="es-CO" altLang="es-CO" b="0" dirty="0">
              <a:solidFill>
                <a:schemeClr val="accent4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 eaLnBrk="1" hangingPunct="1">
              <a:spcBef>
                <a:spcPct val="20000"/>
              </a:spcBef>
              <a:buClr>
                <a:schemeClr val="hlink"/>
              </a:buClr>
              <a:buSzPct val="55000"/>
            </a:pPr>
            <a:endParaRPr lang="es-CO" altLang="es-CO" b="0" dirty="0">
              <a:solidFill>
                <a:schemeClr val="accent4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28" name="Group 3">
            <a:extLst>
              <a:ext uri="{FF2B5EF4-FFF2-40B4-BE49-F238E27FC236}">
                <a16:creationId xmlns:a16="http://schemas.microsoft.com/office/drawing/2014/main" id="{A662256D-F3F8-704D-8D30-19DA371666C4}"/>
              </a:ext>
            </a:extLst>
          </p:cNvPr>
          <p:cNvGrpSpPr>
            <a:grpSpLocks/>
          </p:cNvGrpSpPr>
          <p:nvPr/>
        </p:nvGrpSpPr>
        <p:grpSpPr bwMode="auto">
          <a:xfrm>
            <a:off x="5890983" y="1931315"/>
            <a:ext cx="5381625" cy="4343400"/>
            <a:chOff x="1424" y="1296"/>
            <a:chExt cx="3390" cy="2736"/>
          </a:xfrm>
        </p:grpSpPr>
        <p:sp>
          <p:nvSpPr>
            <p:cNvPr id="29" name="Line 4">
              <a:extLst>
                <a:ext uri="{FF2B5EF4-FFF2-40B4-BE49-F238E27FC236}">
                  <a16:creationId xmlns:a16="http://schemas.microsoft.com/office/drawing/2014/main" id="{416A03A0-96FC-7C4C-9A36-956661E7236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94" y="1824"/>
              <a:ext cx="0" cy="1920"/>
            </a:xfrm>
            <a:prstGeom prst="line">
              <a:avLst/>
            </a:prstGeom>
            <a:noFill/>
            <a:ln w="19050" cap="sq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defRPr/>
              </a:pPr>
              <a:endParaRPr lang="es-E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0" name="Line 5">
              <a:extLst>
                <a:ext uri="{FF2B5EF4-FFF2-40B4-BE49-F238E27FC236}">
                  <a16:creationId xmlns:a16="http://schemas.microsoft.com/office/drawing/2014/main" id="{9A276252-C613-6747-89F4-FA15041C66F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94" y="3744"/>
              <a:ext cx="3120" cy="0"/>
            </a:xfrm>
            <a:prstGeom prst="line">
              <a:avLst/>
            </a:prstGeom>
            <a:noFill/>
            <a:ln w="19050" cap="sq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pPr algn="ctr" eaLnBrk="1" hangingPunct="1">
                <a:defRPr/>
              </a:pPr>
              <a:endParaRPr lang="es-E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2" name="Text Box 6">
              <a:extLst>
                <a:ext uri="{FF2B5EF4-FFF2-40B4-BE49-F238E27FC236}">
                  <a16:creationId xmlns:a16="http://schemas.microsoft.com/office/drawing/2014/main" id="{1E8A00C5-71A0-1348-99DE-824E42FBB90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34" y="3600"/>
              <a:ext cx="21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cap="sq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kumimoji="0" lang="es-ES_tradnl" altLang="es-CO" sz="2400" b="0">
                  <a:latin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33" name="Text Box 7">
              <a:extLst>
                <a:ext uri="{FF2B5EF4-FFF2-40B4-BE49-F238E27FC236}">
                  <a16:creationId xmlns:a16="http://schemas.microsoft.com/office/drawing/2014/main" id="{E3667CDC-E8F5-FD4F-B2C8-BB01F5A7C4E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24" y="1776"/>
              <a:ext cx="21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cap="sq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kumimoji="0" lang="es-ES_tradnl" altLang="es-CO" sz="2400" b="0"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34" name="Line 8">
              <a:extLst>
                <a:ext uri="{FF2B5EF4-FFF2-40B4-BE49-F238E27FC236}">
                  <a16:creationId xmlns:a16="http://schemas.microsoft.com/office/drawing/2014/main" id="{1C84DC5D-5C6D-9F48-BD98-A079A855BE1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654" y="1824"/>
              <a:ext cx="528" cy="1920"/>
            </a:xfrm>
            <a:prstGeom prst="line">
              <a:avLst/>
            </a:prstGeom>
            <a:noFill/>
            <a:ln w="19050" cap="sq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defRPr/>
              </a:pPr>
              <a:endParaRPr lang="es-E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5" name="Line 9">
              <a:extLst>
                <a:ext uri="{FF2B5EF4-FFF2-40B4-BE49-F238E27FC236}">
                  <a16:creationId xmlns:a16="http://schemas.microsoft.com/office/drawing/2014/main" id="{B21100AC-DAE2-814A-ADC4-8CA1060B624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82" y="1824"/>
              <a:ext cx="576" cy="1920"/>
            </a:xfrm>
            <a:prstGeom prst="line">
              <a:avLst/>
            </a:prstGeom>
            <a:noFill/>
            <a:ln w="19050" cap="sq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defRPr/>
              </a:pPr>
              <a:endParaRPr lang="es-E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6" name="Line 10">
              <a:extLst>
                <a:ext uri="{FF2B5EF4-FFF2-40B4-BE49-F238E27FC236}">
                  <a16:creationId xmlns:a16="http://schemas.microsoft.com/office/drawing/2014/main" id="{3FA634CF-432D-3E45-B5C0-55CCCEB989C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078" y="1824"/>
              <a:ext cx="528" cy="1920"/>
            </a:xfrm>
            <a:prstGeom prst="line">
              <a:avLst/>
            </a:prstGeom>
            <a:noFill/>
            <a:ln w="19050" cap="sq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defRPr/>
              </a:pPr>
              <a:endParaRPr lang="es-E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7" name="Line 11">
              <a:extLst>
                <a:ext uri="{FF2B5EF4-FFF2-40B4-BE49-F238E27FC236}">
                  <a16:creationId xmlns:a16="http://schemas.microsoft.com/office/drawing/2014/main" id="{F002645F-B5D2-3C47-8AA8-FA79366BE32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06" y="1824"/>
              <a:ext cx="576" cy="1920"/>
            </a:xfrm>
            <a:prstGeom prst="line">
              <a:avLst/>
            </a:prstGeom>
            <a:noFill/>
            <a:ln w="19050" cap="sq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defRPr/>
              </a:pPr>
              <a:endParaRPr lang="es-E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8" name="Line 12">
              <a:extLst>
                <a:ext uri="{FF2B5EF4-FFF2-40B4-BE49-F238E27FC236}">
                  <a16:creationId xmlns:a16="http://schemas.microsoft.com/office/drawing/2014/main" id="{B116FC2B-F6F6-4F40-B29E-B711ECF7117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230" y="1824"/>
              <a:ext cx="528" cy="1920"/>
            </a:xfrm>
            <a:prstGeom prst="line">
              <a:avLst/>
            </a:prstGeom>
            <a:noFill/>
            <a:ln w="19050" cap="sq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defRPr/>
              </a:pPr>
              <a:endParaRPr lang="es-E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9" name="Line 13">
              <a:extLst>
                <a:ext uri="{FF2B5EF4-FFF2-40B4-BE49-F238E27FC236}">
                  <a16:creationId xmlns:a16="http://schemas.microsoft.com/office/drawing/2014/main" id="{E45DBAB8-5515-DA49-88D9-58A8EE2E16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58" y="1824"/>
              <a:ext cx="576" cy="1920"/>
            </a:xfrm>
            <a:prstGeom prst="line">
              <a:avLst/>
            </a:prstGeom>
            <a:noFill/>
            <a:ln w="19050" cap="sq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defRPr/>
              </a:pPr>
              <a:endParaRPr lang="es-E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40" name="Line 14">
              <a:extLst>
                <a:ext uri="{FF2B5EF4-FFF2-40B4-BE49-F238E27FC236}">
                  <a16:creationId xmlns:a16="http://schemas.microsoft.com/office/drawing/2014/main" id="{B45F1967-F847-9F44-AFFA-4882237D5BA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78" y="1824"/>
              <a:ext cx="576" cy="1920"/>
            </a:xfrm>
            <a:prstGeom prst="line">
              <a:avLst/>
            </a:prstGeom>
            <a:noFill/>
            <a:ln w="19050" cap="sq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defRPr/>
              </a:pPr>
              <a:endParaRPr lang="es-E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41" name="Line 15">
              <a:extLst>
                <a:ext uri="{FF2B5EF4-FFF2-40B4-BE49-F238E27FC236}">
                  <a16:creationId xmlns:a16="http://schemas.microsoft.com/office/drawing/2014/main" id="{7FE4F842-0E60-3044-AC29-BE7BC48706D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758" y="1824"/>
              <a:ext cx="528" cy="1920"/>
            </a:xfrm>
            <a:prstGeom prst="line">
              <a:avLst/>
            </a:prstGeom>
            <a:noFill/>
            <a:ln w="19050" cap="sq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defRPr/>
              </a:pPr>
              <a:endParaRPr lang="es-E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42" name="Line 16">
              <a:extLst>
                <a:ext uri="{FF2B5EF4-FFF2-40B4-BE49-F238E27FC236}">
                  <a16:creationId xmlns:a16="http://schemas.microsoft.com/office/drawing/2014/main" id="{5D35F156-45C4-5346-B39A-9C7B10F84E2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94" y="1824"/>
              <a:ext cx="384" cy="0"/>
            </a:xfrm>
            <a:prstGeom prst="line">
              <a:avLst/>
            </a:prstGeom>
            <a:noFill/>
            <a:ln w="19050" cap="sq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defRPr/>
              </a:pPr>
              <a:endParaRPr lang="es-E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43" name="Line 17">
              <a:extLst>
                <a:ext uri="{FF2B5EF4-FFF2-40B4-BE49-F238E27FC236}">
                  <a16:creationId xmlns:a16="http://schemas.microsoft.com/office/drawing/2014/main" id="{EEA0BD88-D576-6440-BFB6-8040F1FEB68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86" y="1824"/>
              <a:ext cx="384" cy="0"/>
            </a:xfrm>
            <a:prstGeom prst="line">
              <a:avLst/>
            </a:prstGeom>
            <a:noFill/>
            <a:ln w="19050" cap="sq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defRPr/>
              </a:pPr>
              <a:endParaRPr lang="es-E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44" name="Text Box 18">
              <a:extLst>
                <a:ext uri="{FF2B5EF4-FFF2-40B4-BE49-F238E27FC236}">
                  <a16:creationId xmlns:a16="http://schemas.microsoft.com/office/drawing/2014/main" id="{601CEF4C-0F35-1B4E-8D50-D7D5DA15F0C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42" y="1536"/>
              <a:ext cx="54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cap="sq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kumimoji="0" lang="es-ES_tradnl" altLang="es-CO" sz="2400" b="0">
                  <a:latin typeface="Times New Roman" panose="02020603050405020304" pitchFamily="18" charset="0"/>
                </a:rPr>
                <a:t>Débil</a:t>
              </a:r>
            </a:p>
          </p:txBody>
        </p:sp>
        <p:sp>
          <p:nvSpPr>
            <p:cNvPr id="45" name="Text Box 19">
              <a:extLst>
                <a:ext uri="{FF2B5EF4-FFF2-40B4-BE49-F238E27FC236}">
                  <a16:creationId xmlns:a16="http://schemas.microsoft.com/office/drawing/2014/main" id="{A0F4C586-D4BE-0A4B-9CC0-34129F964AF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52" y="1296"/>
              <a:ext cx="467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cap="sq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kumimoji="0" lang="es-ES_tradnl" altLang="es-CO" sz="2400" b="0">
                  <a:latin typeface="Times New Roman" panose="02020603050405020304" pitchFamily="18" charset="0"/>
                </a:rPr>
                <a:t>Baja</a:t>
              </a:r>
            </a:p>
          </p:txBody>
        </p:sp>
        <p:sp>
          <p:nvSpPr>
            <p:cNvPr id="46" name="Text Box 20">
              <a:extLst>
                <a:ext uri="{FF2B5EF4-FFF2-40B4-BE49-F238E27FC236}">
                  <a16:creationId xmlns:a16="http://schemas.microsoft.com/office/drawing/2014/main" id="{9AEA52AF-5B5D-3F4A-97DD-D44CDCBFEFF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98" y="1536"/>
              <a:ext cx="70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cap="sq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kumimoji="0" lang="es-ES_tradnl" altLang="es-CO" sz="2400" b="0">
                  <a:latin typeface="Times New Roman" panose="02020603050405020304" pitchFamily="18" charset="0"/>
                </a:rPr>
                <a:t>Normal</a:t>
              </a:r>
            </a:p>
          </p:txBody>
        </p:sp>
        <p:sp>
          <p:nvSpPr>
            <p:cNvPr id="47" name="Text Box 21">
              <a:extLst>
                <a:ext uri="{FF2B5EF4-FFF2-40B4-BE49-F238E27FC236}">
                  <a16:creationId xmlns:a16="http://schemas.microsoft.com/office/drawing/2014/main" id="{4A4D6A58-60D7-1444-9F26-82E55307D8D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82" y="1296"/>
              <a:ext cx="60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cap="sq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kumimoji="0" lang="es-ES_tradnl" altLang="es-CO" sz="2400" b="0">
                  <a:latin typeface="Times New Roman" panose="02020603050405020304" pitchFamily="18" charset="0"/>
                </a:rPr>
                <a:t>Fuerte</a:t>
              </a:r>
            </a:p>
          </p:txBody>
        </p:sp>
        <p:sp>
          <p:nvSpPr>
            <p:cNvPr id="48" name="Text Box 22">
              <a:extLst>
                <a:ext uri="{FF2B5EF4-FFF2-40B4-BE49-F238E27FC236}">
                  <a16:creationId xmlns:a16="http://schemas.microsoft.com/office/drawing/2014/main" id="{B9D6E37D-1BA1-D04A-83AE-D2FDF6388EC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49" y="1536"/>
              <a:ext cx="44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cap="sq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kumimoji="0" lang="es-ES_tradnl" altLang="es-CO" sz="2400" b="0">
                  <a:latin typeface="Times New Roman" panose="02020603050405020304" pitchFamily="18" charset="0"/>
                </a:rPr>
                <a:t>Alta</a:t>
              </a:r>
            </a:p>
          </p:txBody>
        </p:sp>
        <p:sp>
          <p:nvSpPr>
            <p:cNvPr id="49" name="Text Box 23">
              <a:extLst>
                <a:ext uri="{FF2B5EF4-FFF2-40B4-BE49-F238E27FC236}">
                  <a16:creationId xmlns:a16="http://schemas.microsoft.com/office/drawing/2014/main" id="{1B21DE6F-BDBB-2F45-824C-20EB947D884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46" y="3744"/>
              <a:ext cx="30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cap="sq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kumimoji="0" lang="es-ES_tradnl" altLang="es-CO" sz="2400" b="0">
                  <a:latin typeface="Times New Roman" panose="02020603050405020304" pitchFamily="18" charset="0"/>
                </a:rPr>
                <a:t>10</a:t>
              </a:r>
            </a:p>
          </p:txBody>
        </p:sp>
        <p:sp>
          <p:nvSpPr>
            <p:cNvPr id="50" name="Text Box 24">
              <a:extLst>
                <a:ext uri="{FF2B5EF4-FFF2-40B4-BE49-F238E27FC236}">
                  <a16:creationId xmlns:a16="http://schemas.microsoft.com/office/drawing/2014/main" id="{82C26AE3-6831-3248-B713-A9933D5545A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90" y="3744"/>
              <a:ext cx="40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cap="sq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kumimoji="0" lang="es-ES_tradnl" altLang="es-CO" sz="2400" b="0">
                  <a:latin typeface="Times New Roman" panose="02020603050405020304" pitchFamily="18" charset="0"/>
                </a:rPr>
                <a:t>120</a:t>
              </a:r>
            </a:p>
          </p:txBody>
        </p:sp>
        <p:sp>
          <p:nvSpPr>
            <p:cNvPr id="51" name="Text Box 25">
              <a:extLst>
                <a:ext uri="{FF2B5EF4-FFF2-40B4-BE49-F238E27FC236}">
                  <a16:creationId xmlns:a16="http://schemas.microsoft.com/office/drawing/2014/main" id="{BE2630E8-C546-4140-8E47-0AA248D556D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62" y="3744"/>
              <a:ext cx="40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cap="sq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kumimoji="0" lang="es-ES_tradnl" altLang="es-CO" sz="2400" b="0">
                  <a:latin typeface="Times New Roman" panose="02020603050405020304" pitchFamily="18" charset="0"/>
                </a:rPr>
                <a:t>230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063479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01128" cy="6863135"/>
          </a:xfrm>
        </p:spPr>
      </p:pic>
      <p:sp>
        <p:nvSpPr>
          <p:cNvPr id="31" name="Rectángulo 30"/>
          <p:cNvSpPr/>
          <p:nvPr/>
        </p:nvSpPr>
        <p:spPr>
          <a:xfrm>
            <a:off x="1341912" y="583285"/>
            <a:ext cx="7172696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_tradnl" sz="30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2 – Marco conceptual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224147" y="1440156"/>
            <a:ext cx="8824314" cy="37083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9pPr>
          </a:lstStyle>
          <a:p>
            <a:pPr marL="0" indent="0" eaLnBrk="1" hangingPunct="1">
              <a:spcBef>
                <a:spcPct val="20000"/>
              </a:spcBef>
              <a:buClr>
                <a:schemeClr val="hlink"/>
              </a:buClr>
              <a:buSzPct val="55000"/>
            </a:pPr>
            <a:r>
              <a:rPr lang="es-CO" altLang="es-CO" b="0" dirty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Sistema difuso – ejemplo</a:t>
            </a:r>
            <a:br>
              <a:rPr lang="es-CO" altLang="es-CO" b="0" dirty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endParaRPr lang="es-CO" altLang="es-CO" b="0" dirty="0">
              <a:solidFill>
                <a:schemeClr val="accent4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 eaLnBrk="1" hangingPunct="1">
              <a:spcBef>
                <a:spcPct val="20000"/>
              </a:spcBef>
              <a:buClr>
                <a:schemeClr val="hlink"/>
              </a:buClr>
              <a:buSzPct val="55000"/>
            </a:pPr>
            <a:r>
              <a:rPr lang="es-CO" altLang="es-CO" b="0" dirty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Variables</a:t>
            </a:r>
          </a:p>
          <a:p>
            <a:pPr marL="0" indent="0" eaLnBrk="1" hangingPunct="1">
              <a:spcBef>
                <a:spcPct val="20000"/>
              </a:spcBef>
              <a:buClr>
                <a:schemeClr val="hlink"/>
              </a:buClr>
              <a:buSzPct val="55000"/>
            </a:pPr>
            <a:endParaRPr lang="es-CO" altLang="es-CO" b="0" dirty="0">
              <a:solidFill>
                <a:schemeClr val="accent4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eaLnBrk="1" hangingPunct="1">
              <a:lnSpc>
                <a:spcPct val="90000"/>
              </a:lnSpc>
            </a:pPr>
            <a:r>
              <a:rPr lang="es-ES_tradnl" altLang="es-CO" dirty="0">
                <a:solidFill>
                  <a:srgbClr val="006600"/>
                </a:solidFill>
                <a:cs typeface="Times New Roman" panose="02020603050405020304" pitchFamily="18" charset="0"/>
              </a:rPr>
              <a:t>Temperatura</a:t>
            </a:r>
          </a:p>
          <a:p>
            <a:pPr lvl="1" eaLnBrk="1" hangingPunct="1">
              <a:lnSpc>
                <a:spcPct val="90000"/>
              </a:lnSpc>
            </a:pPr>
            <a:r>
              <a:rPr lang="es-ES_tradnl" altLang="es-CO" sz="2000" dirty="0">
                <a:cs typeface="Times New Roman" panose="02020603050405020304" pitchFamily="18" charset="0"/>
              </a:rPr>
              <a:t>{Frío, Fresco, Normal, Tibio, Caliente}</a:t>
            </a:r>
            <a:r>
              <a:rPr lang="es-ES" altLang="es-CO" sz="2000" dirty="0"/>
              <a:t> </a:t>
            </a:r>
            <a:endParaRPr lang="es-ES_tradnl" altLang="es-CO" sz="2000" dirty="0"/>
          </a:p>
          <a:p>
            <a:pPr eaLnBrk="1" hangingPunct="1">
              <a:lnSpc>
                <a:spcPct val="90000"/>
              </a:lnSpc>
            </a:pPr>
            <a:r>
              <a:rPr lang="es-ES_tradnl" altLang="es-CO" dirty="0">
                <a:solidFill>
                  <a:srgbClr val="006600"/>
                </a:solidFill>
                <a:cs typeface="Times New Roman" panose="02020603050405020304" pitchFamily="18" charset="0"/>
              </a:rPr>
              <a:t>Presión</a:t>
            </a:r>
          </a:p>
          <a:p>
            <a:pPr lvl="1" eaLnBrk="1" hangingPunct="1">
              <a:lnSpc>
                <a:spcPct val="90000"/>
              </a:lnSpc>
            </a:pPr>
            <a:r>
              <a:rPr lang="es-ES_tradnl" altLang="es-CO" sz="2000" dirty="0">
                <a:cs typeface="Times New Roman" panose="02020603050405020304" pitchFamily="18" charset="0"/>
              </a:rPr>
              <a:t>{Débil, Baja, Normal, Fuerte, Alta}</a:t>
            </a:r>
            <a:r>
              <a:rPr lang="es-ES" altLang="es-CO" sz="2000" dirty="0"/>
              <a:t> </a:t>
            </a:r>
            <a:endParaRPr lang="es-ES_tradnl" altLang="es-CO" sz="2000" dirty="0"/>
          </a:p>
          <a:p>
            <a:pPr eaLnBrk="1" hangingPunct="1">
              <a:lnSpc>
                <a:spcPct val="90000"/>
              </a:lnSpc>
            </a:pPr>
            <a:r>
              <a:rPr lang="es-ES_tradnl" altLang="es-CO" dirty="0">
                <a:solidFill>
                  <a:srgbClr val="006600"/>
                </a:solidFill>
                <a:cs typeface="Times New Roman" panose="02020603050405020304" pitchFamily="18" charset="0"/>
              </a:rPr>
              <a:t>Acción del regulador</a:t>
            </a:r>
          </a:p>
          <a:p>
            <a:pPr lvl="1" eaLnBrk="1" hangingPunct="1">
              <a:lnSpc>
                <a:spcPct val="90000"/>
              </a:lnSpc>
            </a:pPr>
            <a:r>
              <a:rPr lang="es-ES_tradnl" altLang="es-CO" sz="2000" dirty="0">
                <a:cs typeface="Times New Roman" panose="02020603050405020304" pitchFamily="18" charset="0"/>
              </a:rPr>
              <a:t>{NA, NM, NB, ZR, PB, PM, PA}</a:t>
            </a:r>
            <a:r>
              <a:rPr lang="es-ES" altLang="es-CO" sz="2000" dirty="0"/>
              <a:t> </a:t>
            </a:r>
            <a:endParaRPr lang="es-ES_tradnl" altLang="es-CO" sz="2000" dirty="0"/>
          </a:p>
          <a:p>
            <a:pPr lvl="2" eaLnBrk="1" hangingPunct="1">
              <a:lnSpc>
                <a:spcPct val="90000"/>
              </a:lnSpc>
            </a:pPr>
            <a:r>
              <a:rPr lang="es-ES_tradnl" altLang="es-CO" sz="1800" dirty="0"/>
              <a:t>N: Negativa</a:t>
            </a:r>
          </a:p>
          <a:p>
            <a:pPr lvl="2" eaLnBrk="1" hangingPunct="1">
              <a:lnSpc>
                <a:spcPct val="90000"/>
              </a:lnSpc>
            </a:pPr>
            <a:r>
              <a:rPr lang="es-ES_tradnl" altLang="es-CO" sz="1800" dirty="0"/>
              <a:t>P: Positiva</a:t>
            </a:r>
          </a:p>
          <a:p>
            <a:pPr lvl="2" eaLnBrk="1" hangingPunct="1">
              <a:lnSpc>
                <a:spcPct val="90000"/>
              </a:lnSpc>
            </a:pPr>
            <a:r>
              <a:rPr lang="es-ES_tradnl" altLang="es-CO" sz="1800" dirty="0"/>
              <a:t>A: Alta</a:t>
            </a:r>
          </a:p>
          <a:p>
            <a:pPr lvl="2" eaLnBrk="1" hangingPunct="1">
              <a:lnSpc>
                <a:spcPct val="90000"/>
              </a:lnSpc>
            </a:pPr>
            <a:r>
              <a:rPr lang="es-ES_tradnl" altLang="es-CO" sz="1800" dirty="0"/>
              <a:t>M: Media</a:t>
            </a:r>
          </a:p>
          <a:p>
            <a:pPr lvl="2" eaLnBrk="1" hangingPunct="1">
              <a:lnSpc>
                <a:spcPct val="90000"/>
              </a:lnSpc>
            </a:pPr>
            <a:r>
              <a:rPr lang="es-ES_tradnl" altLang="es-CO" sz="1800" dirty="0"/>
              <a:t>B: Baja</a:t>
            </a:r>
            <a:endParaRPr lang="es-ES" altLang="es-CO" sz="1800" dirty="0"/>
          </a:p>
          <a:p>
            <a:pPr marL="0" indent="0" eaLnBrk="1" hangingPunct="1">
              <a:spcBef>
                <a:spcPct val="20000"/>
              </a:spcBef>
              <a:buClr>
                <a:schemeClr val="hlink"/>
              </a:buClr>
              <a:buSzPct val="55000"/>
            </a:pPr>
            <a:endParaRPr lang="es-CO" altLang="es-CO" b="0" dirty="0">
              <a:solidFill>
                <a:schemeClr val="accent4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 eaLnBrk="1" hangingPunct="1">
              <a:spcBef>
                <a:spcPct val="20000"/>
              </a:spcBef>
              <a:buClr>
                <a:schemeClr val="hlink"/>
              </a:buClr>
              <a:buSzPct val="55000"/>
            </a:pPr>
            <a:endParaRPr lang="es-CO" altLang="es-CO" b="0" dirty="0">
              <a:solidFill>
                <a:schemeClr val="accent4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52" name="Group 3">
            <a:extLst>
              <a:ext uri="{FF2B5EF4-FFF2-40B4-BE49-F238E27FC236}">
                <a16:creationId xmlns:a16="http://schemas.microsoft.com/office/drawing/2014/main" id="{12D4EDBB-A854-1B4E-826B-82D6642D1379}"/>
              </a:ext>
            </a:extLst>
          </p:cNvPr>
          <p:cNvGrpSpPr>
            <a:grpSpLocks/>
          </p:cNvGrpSpPr>
          <p:nvPr/>
        </p:nvGrpSpPr>
        <p:grpSpPr bwMode="auto">
          <a:xfrm>
            <a:off x="5636304" y="2236115"/>
            <a:ext cx="6273800" cy="4038600"/>
            <a:chOff x="1248" y="1392"/>
            <a:chExt cx="3952" cy="2544"/>
          </a:xfrm>
        </p:grpSpPr>
        <p:sp>
          <p:nvSpPr>
            <p:cNvPr id="53" name="Line 4">
              <a:extLst>
                <a:ext uri="{FF2B5EF4-FFF2-40B4-BE49-F238E27FC236}">
                  <a16:creationId xmlns:a16="http://schemas.microsoft.com/office/drawing/2014/main" id="{11A72FFE-CAD0-2B43-A524-7C55B25A64C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18" y="1728"/>
              <a:ext cx="0" cy="1920"/>
            </a:xfrm>
            <a:prstGeom prst="line">
              <a:avLst/>
            </a:prstGeom>
            <a:noFill/>
            <a:ln w="19050" cap="sq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defRPr/>
              </a:pPr>
              <a:endParaRPr lang="es-E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4" name="Line 5">
              <a:extLst>
                <a:ext uri="{FF2B5EF4-FFF2-40B4-BE49-F238E27FC236}">
                  <a16:creationId xmlns:a16="http://schemas.microsoft.com/office/drawing/2014/main" id="{7B12510A-CD18-7246-866B-D0269060D5D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18" y="3648"/>
              <a:ext cx="3682" cy="0"/>
            </a:xfrm>
            <a:prstGeom prst="line">
              <a:avLst/>
            </a:prstGeom>
            <a:noFill/>
            <a:ln w="19050" cap="sq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pPr algn="ctr" eaLnBrk="1" hangingPunct="1">
                <a:defRPr/>
              </a:pPr>
              <a:endParaRPr lang="es-E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5" name="Text Box 6">
              <a:extLst>
                <a:ext uri="{FF2B5EF4-FFF2-40B4-BE49-F238E27FC236}">
                  <a16:creationId xmlns:a16="http://schemas.microsoft.com/office/drawing/2014/main" id="{5192D88F-A6AE-8249-9304-F36570DE8A4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58" y="3504"/>
              <a:ext cx="21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cap="sq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kumimoji="0" lang="es-ES_tradnl" altLang="es-CO" sz="2400" b="0">
                  <a:latin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56" name="Text Box 7">
              <a:extLst>
                <a:ext uri="{FF2B5EF4-FFF2-40B4-BE49-F238E27FC236}">
                  <a16:creationId xmlns:a16="http://schemas.microsoft.com/office/drawing/2014/main" id="{560929FE-2198-9D43-BDA5-CCE227EDFBE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48" y="1680"/>
              <a:ext cx="21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cap="sq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kumimoji="0" lang="es-ES_tradnl" altLang="es-CO" sz="2400" b="0"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57" name="Line 8">
              <a:extLst>
                <a:ext uri="{FF2B5EF4-FFF2-40B4-BE49-F238E27FC236}">
                  <a16:creationId xmlns:a16="http://schemas.microsoft.com/office/drawing/2014/main" id="{9624BD5F-D4E6-9D48-A4BB-A930F2632C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478" y="1728"/>
              <a:ext cx="528" cy="1920"/>
            </a:xfrm>
            <a:prstGeom prst="line">
              <a:avLst/>
            </a:prstGeom>
            <a:noFill/>
            <a:ln w="19050" cap="sq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defRPr/>
              </a:pPr>
              <a:endParaRPr lang="es-E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8" name="Line 9">
              <a:extLst>
                <a:ext uri="{FF2B5EF4-FFF2-40B4-BE49-F238E27FC236}">
                  <a16:creationId xmlns:a16="http://schemas.microsoft.com/office/drawing/2014/main" id="{104B0217-74AD-344D-A919-38934E6590D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06" y="1728"/>
              <a:ext cx="576" cy="1920"/>
            </a:xfrm>
            <a:prstGeom prst="line">
              <a:avLst/>
            </a:prstGeom>
            <a:noFill/>
            <a:ln w="19050" cap="sq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defRPr/>
              </a:pPr>
              <a:endParaRPr lang="es-E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9" name="Line 10">
              <a:extLst>
                <a:ext uri="{FF2B5EF4-FFF2-40B4-BE49-F238E27FC236}">
                  <a16:creationId xmlns:a16="http://schemas.microsoft.com/office/drawing/2014/main" id="{FAD71015-0622-8649-B344-EAFDC75801A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902" y="1728"/>
              <a:ext cx="528" cy="1920"/>
            </a:xfrm>
            <a:prstGeom prst="line">
              <a:avLst/>
            </a:prstGeom>
            <a:noFill/>
            <a:ln w="19050" cap="sq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defRPr/>
              </a:pPr>
              <a:endParaRPr lang="es-E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60" name="Line 11">
              <a:extLst>
                <a:ext uri="{FF2B5EF4-FFF2-40B4-BE49-F238E27FC236}">
                  <a16:creationId xmlns:a16="http://schemas.microsoft.com/office/drawing/2014/main" id="{2CA11169-A69D-0146-B43C-F1FFE064E33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30" y="1728"/>
              <a:ext cx="576" cy="1920"/>
            </a:xfrm>
            <a:prstGeom prst="line">
              <a:avLst/>
            </a:prstGeom>
            <a:noFill/>
            <a:ln w="19050" cap="sq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defRPr/>
              </a:pPr>
              <a:endParaRPr lang="es-E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61" name="Line 12">
              <a:extLst>
                <a:ext uri="{FF2B5EF4-FFF2-40B4-BE49-F238E27FC236}">
                  <a16:creationId xmlns:a16="http://schemas.microsoft.com/office/drawing/2014/main" id="{37C9E591-5EBD-A947-AEF3-9379A19ECA1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054" y="1728"/>
              <a:ext cx="528" cy="1920"/>
            </a:xfrm>
            <a:prstGeom prst="line">
              <a:avLst/>
            </a:prstGeom>
            <a:noFill/>
            <a:ln w="19050" cap="sq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defRPr/>
              </a:pPr>
              <a:endParaRPr lang="es-E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62" name="Line 13">
              <a:extLst>
                <a:ext uri="{FF2B5EF4-FFF2-40B4-BE49-F238E27FC236}">
                  <a16:creationId xmlns:a16="http://schemas.microsoft.com/office/drawing/2014/main" id="{9B0532FA-58A3-464B-9B41-7FB9FADDDAD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82" y="1728"/>
              <a:ext cx="576" cy="1920"/>
            </a:xfrm>
            <a:prstGeom prst="line">
              <a:avLst/>
            </a:prstGeom>
            <a:noFill/>
            <a:ln w="19050" cap="sq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defRPr/>
              </a:pPr>
              <a:endParaRPr lang="es-E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63" name="Line 14">
              <a:extLst>
                <a:ext uri="{FF2B5EF4-FFF2-40B4-BE49-F238E27FC236}">
                  <a16:creationId xmlns:a16="http://schemas.microsoft.com/office/drawing/2014/main" id="{09B271E4-319D-0C4F-B6C9-25321F1BCF5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02" y="1728"/>
              <a:ext cx="576" cy="1920"/>
            </a:xfrm>
            <a:prstGeom prst="line">
              <a:avLst/>
            </a:prstGeom>
            <a:noFill/>
            <a:ln w="19050" cap="sq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defRPr/>
              </a:pPr>
              <a:endParaRPr lang="es-E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64" name="Line 15">
              <a:extLst>
                <a:ext uri="{FF2B5EF4-FFF2-40B4-BE49-F238E27FC236}">
                  <a16:creationId xmlns:a16="http://schemas.microsoft.com/office/drawing/2014/main" id="{C8AADAF0-FB32-C944-A754-E2A382E8CA9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144" y="1728"/>
              <a:ext cx="528" cy="1920"/>
            </a:xfrm>
            <a:prstGeom prst="line">
              <a:avLst/>
            </a:prstGeom>
            <a:noFill/>
            <a:ln w="19050" cap="sq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defRPr/>
              </a:pPr>
              <a:endParaRPr lang="es-E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65" name="Line 16">
              <a:extLst>
                <a:ext uri="{FF2B5EF4-FFF2-40B4-BE49-F238E27FC236}">
                  <a16:creationId xmlns:a16="http://schemas.microsoft.com/office/drawing/2014/main" id="{D9679E0E-BA28-8540-9DFA-47EF350F9A9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18" y="1728"/>
              <a:ext cx="384" cy="0"/>
            </a:xfrm>
            <a:prstGeom prst="line">
              <a:avLst/>
            </a:prstGeom>
            <a:noFill/>
            <a:ln w="19050" cap="sq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defRPr/>
              </a:pPr>
              <a:endParaRPr lang="es-E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66" name="Line 17">
              <a:extLst>
                <a:ext uri="{FF2B5EF4-FFF2-40B4-BE49-F238E27FC236}">
                  <a16:creationId xmlns:a16="http://schemas.microsoft.com/office/drawing/2014/main" id="{C56E46D2-970F-5C46-A702-4937404534A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72" y="1728"/>
              <a:ext cx="384" cy="0"/>
            </a:xfrm>
            <a:prstGeom prst="line">
              <a:avLst/>
            </a:prstGeom>
            <a:noFill/>
            <a:ln w="19050" cap="sq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defRPr/>
              </a:pPr>
              <a:endParaRPr lang="es-E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67" name="Text Box 18">
              <a:extLst>
                <a:ext uri="{FF2B5EF4-FFF2-40B4-BE49-F238E27FC236}">
                  <a16:creationId xmlns:a16="http://schemas.microsoft.com/office/drawing/2014/main" id="{E32DDCC5-4FFD-AA4D-98AE-406A15BD0B0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38" y="3648"/>
              <a:ext cx="37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cap="sq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kumimoji="0" lang="es-ES_tradnl" altLang="es-CO" sz="2400" b="0">
                  <a:latin typeface="Times New Roman" panose="02020603050405020304" pitchFamily="18" charset="0"/>
                </a:rPr>
                <a:t>-60</a:t>
              </a:r>
            </a:p>
          </p:txBody>
        </p:sp>
        <p:sp>
          <p:nvSpPr>
            <p:cNvPr id="68" name="Text Box 19">
              <a:extLst>
                <a:ext uri="{FF2B5EF4-FFF2-40B4-BE49-F238E27FC236}">
                  <a16:creationId xmlns:a16="http://schemas.microsoft.com/office/drawing/2014/main" id="{70D60DF0-E4D6-D941-BE04-F75BA75CF09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12" y="3648"/>
              <a:ext cx="21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cap="sq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kumimoji="0" lang="es-ES_tradnl" altLang="es-CO" sz="2400" b="0">
                  <a:latin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69" name="Text Box 20">
              <a:extLst>
                <a:ext uri="{FF2B5EF4-FFF2-40B4-BE49-F238E27FC236}">
                  <a16:creationId xmlns:a16="http://schemas.microsoft.com/office/drawing/2014/main" id="{0643EC89-973E-0B4A-971F-B25C30A5DF1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36" y="3648"/>
              <a:ext cx="41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cap="sq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kumimoji="0" lang="es-ES_tradnl" altLang="es-CO" sz="2400" b="0">
                  <a:latin typeface="Times New Roman" panose="02020603050405020304" pitchFamily="18" charset="0"/>
                </a:rPr>
                <a:t>+60</a:t>
              </a:r>
            </a:p>
          </p:txBody>
        </p:sp>
        <p:sp>
          <p:nvSpPr>
            <p:cNvPr id="70" name="Line 21">
              <a:extLst>
                <a:ext uri="{FF2B5EF4-FFF2-40B4-BE49-F238E27FC236}">
                  <a16:creationId xmlns:a16="http://schemas.microsoft.com/office/drawing/2014/main" id="{9FF0D37C-324C-524A-A351-68AF529BEC7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68" y="1728"/>
              <a:ext cx="528" cy="1920"/>
            </a:xfrm>
            <a:prstGeom prst="line">
              <a:avLst/>
            </a:prstGeom>
            <a:noFill/>
            <a:ln w="19050" cap="sq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defRPr/>
              </a:pPr>
              <a:endParaRPr lang="es-E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1" name="Line 22">
              <a:extLst>
                <a:ext uri="{FF2B5EF4-FFF2-40B4-BE49-F238E27FC236}">
                  <a16:creationId xmlns:a16="http://schemas.microsoft.com/office/drawing/2014/main" id="{CC355721-ABE3-CA4E-A509-EBDCE696661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96" y="1728"/>
              <a:ext cx="576" cy="1920"/>
            </a:xfrm>
            <a:prstGeom prst="line">
              <a:avLst/>
            </a:prstGeom>
            <a:noFill/>
            <a:ln w="19050" cap="sq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defRPr/>
              </a:pPr>
              <a:endParaRPr lang="es-E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2" name="Line 23">
              <a:extLst>
                <a:ext uri="{FF2B5EF4-FFF2-40B4-BE49-F238E27FC236}">
                  <a16:creationId xmlns:a16="http://schemas.microsoft.com/office/drawing/2014/main" id="{4DD97146-E2E1-F44B-A804-103D3989A1B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040" y="1728"/>
              <a:ext cx="240" cy="1920"/>
            </a:xfrm>
            <a:prstGeom prst="line">
              <a:avLst/>
            </a:prstGeom>
            <a:noFill/>
            <a:ln w="19050" cap="sq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defRPr/>
              </a:pPr>
              <a:endParaRPr lang="es-E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3" name="Line 24">
              <a:extLst>
                <a:ext uri="{FF2B5EF4-FFF2-40B4-BE49-F238E27FC236}">
                  <a16:creationId xmlns:a16="http://schemas.microsoft.com/office/drawing/2014/main" id="{274EF6F6-7EAC-9848-981F-2A61A7CCF4C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80" y="1728"/>
              <a:ext cx="288" cy="1920"/>
            </a:xfrm>
            <a:prstGeom prst="line">
              <a:avLst/>
            </a:prstGeom>
            <a:noFill/>
            <a:ln w="19050" cap="sq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defRPr/>
              </a:pPr>
              <a:endParaRPr lang="es-E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4" name="Text Box 25">
              <a:extLst>
                <a:ext uri="{FF2B5EF4-FFF2-40B4-BE49-F238E27FC236}">
                  <a16:creationId xmlns:a16="http://schemas.microsoft.com/office/drawing/2014/main" id="{445C180A-5946-4440-9367-4352A921788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84" y="1392"/>
              <a:ext cx="383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cap="sq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kumimoji="0" lang="es-ES_tradnl" altLang="es-CO" sz="2400" b="0">
                  <a:latin typeface="Times New Roman" panose="02020603050405020304" pitchFamily="18" charset="0"/>
                </a:rPr>
                <a:t>NB</a:t>
              </a:r>
            </a:p>
          </p:txBody>
        </p:sp>
        <p:sp>
          <p:nvSpPr>
            <p:cNvPr id="75" name="Text Box 26">
              <a:extLst>
                <a:ext uri="{FF2B5EF4-FFF2-40B4-BE49-F238E27FC236}">
                  <a16:creationId xmlns:a16="http://schemas.microsoft.com/office/drawing/2014/main" id="{1DBE9F95-D18D-DD41-B284-FEB8DDE6443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14" y="1392"/>
              <a:ext cx="42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cap="sq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kumimoji="0" lang="es-ES_tradnl" altLang="es-CO" sz="2400" b="0">
                  <a:latin typeface="Times New Roman" panose="02020603050405020304" pitchFamily="18" charset="0"/>
                </a:rPr>
                <a:t>NM</a:t>
              </a:r>
            </a:p>
          </p:txBody>
        </p:sp>
        <p:sp>
          <p:nvSpPr>
            <p:cNvPr id="76" name="Text Box 27">
              <a:extLst>
                <a:ext uri="{FF2B5EF4-FFF2-40B4-BE49-F238E27FC236}">
                  <a16:creationId xmlns:a16="http://schemas.microsoft.com/office/drawing/2014/main" id="{58AFE166-A4A9-2A48-AA13-7039F04C17F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36" y="1392"/>
              <a:ext cx="39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cap="sq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kumimoji="0" lang="es-ES_tradnl" altLang="es-CO" sz="2400" b="0">
                  <a:latin typeface="Times New Roman" panose="02020603050405020304" pitchFamily="18" charset="0"/>
                </a:rPr>
                <a:t>NA</a:t>
              </a:r>
            </a:p>
          </p:txBody>
        </p:sp>
        <p:sp>
          <p:nvSpPr>
            <p:cNvPr id="77" name="Text Box 28">
              <a:extLst>
                <a:ext uri="{FF2B5EF4-FFF2-40B4-BE49-F238E27FC236}">
                  <a16:creationId xmlns:a16="http://schemas.microsoft.com/office/drawing/2014/main" id="{07E8ECBF-9F39-7E48-8866-6428667F13B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08" y="1392"/>
              <a:ext cx="351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cap="sq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kumimoji="0" lang="es-ES_tradnl" altLang="es-CO" sz="2400" b="0">
                  <a:latin typeface="Times New Roman" panose="02020603050405020304" pitchFamily="18" charset="0"/>
                </a:rPr>
                <a:t>PB</a:t>
              </a:r>
            </a:p>
          </p:txBody>
        </p:sp>
        <p:sp>
          <p:nvSpPr>
            <p:cNvPr id="78" name="Text Box 29">
              <a:extLst>
                <a:ext uri="{FF2B5EF4-FFF2-40B4-BE49-F238E27FC236}">
                  <a16:creationId xmlns:a16="http://schemas.microsoft.com/office/drawing/2014/main" id="{09B33923-0FBD-6641-89EC-3572AC19A56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88" y="1392"/>
              <a:ext cx="39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cap="sq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kumimoji="0" lang="es-ES_tradnl" altLang="es-CO" sz="2400" b="0">
                  <a:latin typeface="Times New Roman" panose="02020603050405020304" pitchFamily="18" charset="0"/>
                </a:rPr>
                <a:t>PM</a:t>
              </a:r>
            </a:p>
          </p:txBody>
        </p:sp>
        <p:sp>
          <p:nvSpPr>
            <p:cNvPr id="79" name="Text Box 30">
              <a:extLst>
                <a:ext uri="{FF2B5EF4-FFF2-40B4-BE49-F238E27FC236}">
                  <a16:creationId xmlns:a16="http://schemas.microsoft.com/office/drawing/2014/main" id="{1F9B82CA-DC13-E546-9C31-B5098AC4516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56" y="1392"/>
              <a:ext cx="36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cap="sq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kumimoji="0" lang="es-ES_tradnl" altLang="es-CO" sz="2400" b="0">
                  <a:latin typeface="Times New Roman" panose="02020603050405020304" pitchFamily="18" charset="0"/>
                </a:rPr>
                <a:t>PA</a:t>
              </a:r>
            </a:p>
          </p:txBody>
        </p:sp>
        <p:sp>
          <p:nvSpPr>
            <p:cNvPr id="80" name="Text Box 31">
              <a:extLst>
                <a:ext uri="{FF2B5EF4-FFF2-40B4-BE49-F238E27FC236}">
                  <a16:creationId xmlns:a16="http://schemas.microsoft.com/office/drawing/2014/main" id="{12DC0AC7-413E-CA46-9D93-0F564B2F2D3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20" y="1392"/>
              <a:ext cx="361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cap="sq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Rounded MT Bold" panose="020F07040305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kumimoji="0" lang="es-ES_tradnl" altLang="es-CO" sz="2400" b="0">
                  <a:latin typeface="Times New Roman" panose="02020603050405020304" pitchFamily="18" charset="0"/>
                </a:rPr>
                <a:t>ZR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206914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01128" cy="6863135"/>
          </a:xfrm>
        </p:spPr>
      </p:pic>
      <p:sp>
        <p:nvSpPr>
          <p:cNvPr id="31" name="Rectángulo 30"/>
          <p:cNvSpPr/>
          <p:nvPr/>
        </p:nvSpPr>
        <p:spPr>
          <a:xfrm>
            <a:off x="1341912" y="583285"/>
            <a:ext cx="7172696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_tradnl" sz="30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2 – Marco conceptual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224147" y="1440156"/>
            <a:ext cx="4311949" cy="37083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9pPr>
          </a:lstStyle>
          <a:p>
            <a:pPr marL="0" indent="0" eaLnBrk="1" hangingPunct="1">
              <a:spcBef>
                <a:spcPct val="20000"/>
              </a:spcBef>
              <a:buClr>
                <a:schemeClr val="hlink"/>
              </a:buClr>
              <a:buSzPct val="55000"/>
            </a:pPr>
            <a:r>
              <a:rPr lang="es-CO" altLang="es-CO" b="0" dirty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“Fuzzificación”</a:t>
            </a:r>
          </a:p>
          <a:p>
            <a:pPr marL="0" indent="0" eaLnBrk="1" hangingPunct="1">
              <a:spcBef>
                <a:spcPct val="20000"/>
              </a:spcBef>
              <a:buClr>
                <a:schemeClr val="hlink"/>
              </a:buClr>
              <a:buSzPct val="55000"/>
            </a:pPr>
            <a:endParaRPr lang="es-CO" altLang="es-CO" b="0" dirty="0">
              <a:solidFill>
                <a:schemeClr val="accent4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</a:pPr>
            <a:r>
              <a:rPr kumimoji="0" lang="es-ES" altLang="es-CO" sz="2200" b="0" dirty="0">
                <a:solidFill>
                  <a:schemeClr val="accent1">
                    <a:lumMod val="50000"/>
                  </a:schemeClr>
                </a:solidFill>
              </a:rPr>
              <a:t>Traducir los valores numéricos medidos u obtenidos en valores lingüísticos difusos.</a:t>
            </a: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</a:pPr>
            <a:r>
              <a:rPr kumimoji="0" lang="es-ES" altLang="es-CO" sz="2200" b="0" dirty="0">
                <a:solidFill>
                  <a:schemeClr val="accent1">
                    <a:lumMod val="50000"/>
                  </a:schemeClr>
                </a:solidFill>
              </a:rPr>
              <a:t>Aplicar funciones de pertenencia y determinar el grado de pertenencia para cada valor de entrada. </a:t>
            </a:r>
          </a:p>
        </p:txBody>
      </p:sp>
      <p:graphicFrame>
        <p:nvGraphicFramePr>
          <p:cNvPr id="12" name="Object 6">
            <a:extLst>
              <a:ext uri="{FF2B5EF4-FFF2-40B4-BE49-F238E27FC236}">
                <a16:creationId xmlns:a16="http://schemas.microsoft.com/office/drawing/2014/main" id="{219E077B-A664-4C42-AE2C-FD082277581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36763518"/>
              </p:ext>
            </p:extLst>
          </p:nvPr>
        </p:nvGraphicFramePr>
        <p:xfrm>
          <a:off x="7276047" y="1674475"/>
          <a:ext cx="3033713" cy="3679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2014430" imgH="2701949" progId="Word.Picture.8">
                  <p:embed/>
                </p:oleObj>
              </mc:Choice>
              <mc:Fallback>
                <p:oleObj r:id="rId3" imgW="2014430" imgH="2701949" progId="Word.Picture.8">
                  <p:embed/>
                  <p:pic>
                    <p:nvPicPr>
                      <p:cNvPr id="12" name="Object 6">
                        <a:extLst>
                          <a:ext uri="{FF2B5EF4-FFF2-40B4-BE49-F238E27FC236}">
                            <a16:creationId xmlns:a16="http://schemas.microsoft.com/office/drawing/2014/main" id="{219E077B-A664-4C42-AE2C-FD082277581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76047" y="1674475"/>
                        <a:ext cx="3033713" cy="3679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ángulo 1">
            <a:extLst>
              <a:ext uri="{FF2B5EF4-FFF2-40B4-BE49-F238E27FC236}">
                <a16:creationId xmlns:a16="http://schemas.microsoft.com/office/drawing/2014/main" id="{DE2CA5D1-5876-634E-8C8A-ABCCF20D5E52}"/>
              </a:ext>
            </a:extLst>
          </p:cNvPr>
          <p:cNvSpPr/>
          <p:nvPr/>
        </p:nvSpPr>
        <p:spPr>
          <a:xfrm>
            <a:off x="6894443" y="5643733"/>
            <a:ext cx="4644887" cy="6186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s-ES_tradnl" altLang="es-CO" sz="2000" dirty="0">
                <a:cs typeface="Times New Roman" panose="02020603050405020304" pitchFamily="18" charset="0"/>
              </a:rPr>
              <a:t>Temperatura</a:t>
            </a:r>
          </a:p>
          <a:p>
            <a:pPr marL="800100" lvl="1" indent="-342900" algn="just"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es-ES_tradnl" altLang="es-CO" dirty="0">
                <a:cs typeface="Times New Roman" panose="02020603050405020304" pitchFamily="18" charset="0"/>
              </a:rPr>
              <a:t>T(t) = 115 </a:t>
            </a:r>
            <a:r>
              <a:rPr lang="es-ES_tradnl" altLang="es-CO" dirty="0">
                <a:cs typeface="Times New Roman" panose="02020603050405020304" pitchFamily="18" charset="0"/>
                <a:sym typeface="Symbol" panose="05050102010706020507" pitchFamily="18" charset="2"/>
              </a:rPr>
              <a:t> </a:t>
            </a:r>
            <a:r>
              <a:rPr lang="es-ES_tradnl" altLang="es-CO" dirty="0">
                <a:cs typeface="Times New Roman" panose="02020603050405020304" pitchFamily="18" charset="0"/>
              </a:rPr>
              <a:t>Fresco(115) </a:t>
            </a:r>
            <a:r>
              <a:rPr lang="es-ES_tradnl" altLang="es-CO" dirty="0">
                <a:cs typeface="Times New Roman" panose="02020603050405020304" pitchFamily="18" charset="0"/>
                <a:sym typeface="Symbol" panose="05050102010706020507" pitchFamily="18" charset="2"/>
              </a:rPr>
              <a:t> µ</a:t>
            </a:r>
            <a:r>
              <a:rPr lang="es-ES_tradnl" altLang="es-CO" dirty="0">
                <a:cs typeface="Times New Roman" panose="02020603050405020304" pitchFamily="18" charset="0"/>
              </a:rPr>
              <a:t> = 0.48</a:t>
            </a:r>
          </a:p>
        </p:txBody>
      </p:sp>
    </p:spTree>
    <p:extLst>
      <p:ext uri="{BB962C8B-B14F-4D97-AF65-F5344CB8AC3E}">
        <p14:creationId xmlns:p14="http://schemas.microsoft.com/office/powerpoint/2010/main" val="10253510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01128" cy="6863135"/>
          </a:xfrm>
        </p:spPr>
      </p:pic>
      <p:sp>
        <p:nvSpPr>
          <p:cNvPr id="31" name="Rectángulo 30"/>
          <p:cNvSpPr/>
          <p:nvPr/>
        </p:nvSpPr>
        <p:spPr>
          <a:xfrm>
            <a:off x="1341912" y="583285"/>
            <a:ext cx="7172696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_tradnl" sz="30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2 – Marco conceptual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224147" y="1440156"/>
            <a:ext cx="4311949" cy="37083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9pPr>
          </a:lstStyle>
          <a:p>
            <a:pPr marL="0" indent="0" eaLnBrk="1" hangingPunct="1">
              <a:spcBef>
                <a:spcPct val="20000"/>
              </a:spcBef>
              <a:buClr>
                <a:schemeClr val="hlink"/>
              </a:buClr>
              <a:buSzPct val="55000"/>
            </a:pPr>
            <a:r>
              <a:rPr lang="es-CO" altLang="es-CO" b="0" dirty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“Fuzzificación”</a:t>
            </a:r>
          </a:p>
          <a:p>
            <a:pPr marL="0" indent="0" eaLnBrk="1" hangingPunct="1">
              <a:spcBef>
                <a:spcPct val="20000"/>
              </a:spcBef>
              <a:buClr>
                <a:schemeClr val="hlink"/>
              </a:buClr>
              <a:buSzPct val="55000"/>
            </a:pPr>
            <a:endParaRPr lang="es-CO" altLang="es-CO" b="0" dirty="0">
              <a:solidFill>
                <a:schemeClr val="accent4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</a:pPr>
            <a:r>
              <a:rPr kumimoji="0" lang="es-ES" altLang="es-CO" sz="2200" b="0" dirty="0">
                <a:solidFill>
                  <a:schemeClr val="accent1">
                    <a:lumMod val="50000"/>
                  </a:schemeClr>
                </a:solidFill>
              </a:rPr>
              <a:t>Traducir los valores numéricos medidos u obtenidos en valores lingüísticos difusos.</a:t>
            </a: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</a:pPr>
            <a:r>
              <a:rPr kumimoji="0" lang="es-ES" altLang="es-CO" sz="2200" b="0" dirty="0">
                <a:solidFill>
                  <a:schemeClr val="accent1">
                    <a:lumMod val="50000"/>
                  </a:schemeClr>
                </a:solidFill>
              </a:rPr>
              <a:t>Aplicar funciones de pertenencia y determinar el grado de pertenencia para cada valor de entrada. 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DE2CA5D1-5876-634E-8C8A-ABCCF20D5E52}"/>
              </a:ext>
            </a:extLst>
          </p:cNvPr>
          <p:cNvSpPr/>
          <p:nvPr/>
        </p:nvSpPr>
        <p:spPr>
          <a:xfrm>
            <a:off x="6894443" y="5643733"/>
            <a:ext cx="4644887" cy="8679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s-ES_tradnl" altLang="es-CO" sz="2000" dirty="0">
                <a:cs typeface="Times New Roman" panose="02020603050405020304" pitchFamily="18" charset="0"/>
              </a:rPr>
              <a:t>Presión</a:t>
            </a:r>
          </a:p>
          <a:p>
            <a:pPr marL="800100" lvl="1" indent="-342900" algn="just"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es-ES_tradnl" altLang="es-CO" dirty="0">
                <a:cs typeface="Times New Roman" panose="02020603050405020304" pitchFamily="18" charset="0"/>
              </a:rPr>
              <a:t>P(t) = 70 </a:t>
            </a:r>
            <a:r>
              <a:rPr lang="es-ES_tradnl" altLang="es-CO" dirty="0">
                <a:cs typeface="Times New Roman" panose="02020603050405020304" pitchFamily="18" charset="0"/>
                <a:sym typeface="Symbol" panose="05050102010706020507" pitchFamily="18" charset="2"/>
              </a:rPr>
              <a:t> </a:t>
            </a:r>
            <a:r>
              <a:rPr lang="es-ES_tradnl" altLang="es-CO" dirty="0">
                <a:cs typeface="Times New Roman" panose="02020603050405020304" pitchFamily="18" charset="0"/>
              </a:rPr>
              <a:t>Baja(70) </a:t>
            </a:r>
            <a:r>
              <a:rPr lang="es-ES_tradnl" altLang="es-CO" dirty="0">
                <a:cs typeface="Times New Roman" panose="02020603050405020304" pitchFamily="18" charset="0"/>
                <a:sym typeface="Symbol" panose="05050102010706020507" pitchFamily="18" charset="2"/>
              </a:rPr>
              <a:t> µ</a:t>
            </a:r>
            <a:r>
              <a:rPr lang="es-ES_tradnl" altLang="es-CO" dirty="0">
                <a:cs typeface="Times New Roman" panose="02020603050405020304" pitchFamily="18" charset="0"/>
              </a:rPr>
              <a:t> = 0.57</a:t>
            </a:r>
          </a:p>
          <a:p>
            <a:pPr marL="800100" lvl="1" indent="-342900" algn="just"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es-ES_tradnl" altLang="es-CO" dirty="0">
                <a:cs typeface="Times New Roman" panose="02020603050405020304" pitchFamily="18" charset="0"/>
              </a:rPr>
              <a:t>P(t) = 70 </a:t>
            </a:r>
            <a:r>
              <a:rPr lang="es-ES_tradnl" altLang="es-CO" dirty="0">
                <a:cs typeface="Times New Roman" panose="02020603050405020304" pitchFamily="18" charset="0"/>
                <a:sym typeface="Symbol" panose="05050102010706020507" pitchFamily="18" charset="2"/>
              </a:rPr>
              <a:t> </a:t>
            </a:r>
            <a:r>
              <a:rPr lang="es-ES_tradnl" altLang="es-CO" dirty="0">
                <a:cs typeface="Times New Roman" panose="02020603050405020304" pitchFamily="18" charset="0"/>
              </a:rPr>
              <a:t>Normal(70) </a:t>
            </a:r>
            <a:r>
              <a:rPr lang="es-ES_tradnl" altLang="es-CO" dirty="0">
                <a:cs typeface="Times New Roman" panose="02020603050405020304" pitchFamily="18" charset="0"/>
                <a:sym typeface="Symbol" panose="05050102010706020507" pitchFamily="18" charset="2"/>
              </a:rPr>
              <a:t> µ</a:t>
            </a:r>
            <a:r>
              <a:rPr lang="es-ES_tradnl" altLang="es-CO" dirty="0">
                <a:cs typeface="Times New Roman" panose="02020603050405020304" pitchFamily="18" charset="0"/>
              </a:rPr>
              <a:t> = 0.25</a:t>
            </a:r>
            <a:endParaRPr lang="es-ES" altLang="es-CO" dirty="0">
              <a:cs typeface="Times New Roman" panose="02020603050405020304" pitchFamily="18" charset="0"/>
            </a:endParaRPr>
          </a:p>
        </p:txBody>
      </p:sp>
      <p:graphicFrame>
        <p:nvGraphicFramePr>
          <p:cNvPr id="7" name="Object 7">
            <a:extLst>
              <a:ext uri="{FF2B5EF4-FFF2-40B4-BE49-F238E27FC236}">
                <a16:creationId xmlns:a16="http://schemas.microsoft.com/office/drawing/2014/main" id="{0F392E21-A2DC-2E4B-92AB-9067142A845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72443"/>
              </p:ext>
            </p:extLst>
          </p:nvPr>
        </p:nvGraphicFramePr>
        <p:xfrm>
          <a:off x="6655906" y="1935370"/>
          <a:ext cx="3946525" cy="321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n" r:id="rId3" imgW="3264408" imgH="2868168" progId="Word.Picture.8">
                  <p:embed/>
                </p:oleObj>
              </mc:Choice>
              <mc:Fallback>
                <p:oleObj name="Imagen" r:id="rId3" imgW="3264408" imgH="2868168" progId="Word.Picture.8">
                  <p:embed/>
                  <p:pic>
                    <p:nvPicPr>
                      <p:cNvPr id="7" name="Object 7">
                        <a:extLst>
                          <a:ext uri="{FF2B5EF4-FFF2-40B4-BE49-F238E27FC236}">
                            <a16:creationId xmlns:a16="http://schemas.microsoft.com/office/drawing/2014/main" id="{0F392E21-A2DC-2E4B-92AB-9067142A845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55906" y="1935370"/>
                        <a:ext cx="3946525" cy="3213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CC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858205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01128" cy="6863135"/>
          </a:xfrm>
        </p:spPr>
      </p:pic>
      <p:sp>
        <p:nvSpPr>
          <p:cNvPr id="31" name="Rectángulo 30"/>
          <p:cNvSpPr/>
          <p:nvPr/>
        </p:nvSpPr>
        <p:spPr>
          <a:xfrm>
            <a:off x="1341912" y="583285"/>
            <a:ext cx="7172696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_tradnl" sz="30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2 – Marco conceptual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224147" y="1440156"/>
            <a:ext cx="6349470" cy="37083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9pPr>
          </a:lstStyle>
          <a:p>
            <a:pPr marL="0" indent="0" eaLnBrk="1" hangingPunct="1">
              <a:spcBef>
                <a:spcPct val="20000"/>
              </a:spcBef>
              <a:buClr>
                <a:schemeClr val="hlink"/>
              </a:buClr>
              <a:buSzPct val="55000"/>
            </a:pPr>
            <a:r>
              <a:rPr lang="es-CO" altLang="es-CO" b="0" dirty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Base de reglas (conocimiento) difusa</a:t>
            </a:r>
          </a:p>
          <a:p>
            <a:pPr marL="0" indent="0" eaLnBrk="1" hangingPunct="1">
              <a:spcBef>
                <a:spcPct val="20000"/>
              </a:spcBef>
              <a:buClr>
                <a:schemeClr val="hlink"/>
              </a:buClr>
              <a:buSzPct val="55000"/>
            </a:pPr>
            <a:endParaRPr lang="es-CO" altLang="es-CO" b="0" dirty="0">
              <a:solidFill>
                <a:schemeClr val="accent4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</a:pPr>
            <a:r>
              <a:rPr kumimoji="0" lang="es-ES" altLang="es-CO" sz="2200" b="0" dirty="0">
                <a:solidFill>
                  <a:schemeClr val="accent1">
                    <a:lumMod val="50000"/>
                  </a:schemeClr>
                </a:solidFill>
              </a:rPr>
              <a:t>Escrita en términos de las variables lingüísticas.</a:t>
            </a: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</a:pPr>
            <a:r>
              <a:rPr kumimoji="0" lang="es-ES" altLang="es-CO" sz="2200" b="0" dirty="0">
                <a:solidFill>
                  <a:schemeClr val="accent1">
                    <a:lumMod val="50000"/>
                  </a:schemeClr>
                </a:solidFill>
              </a:rPr>
              <a:t>Facilita la toma de decisiones a partir de la aplicación del motor de inferencia difuso.</a:t>
            </a: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</a:pPr>
            <a:r>
              <a:rPr kumimoji="0" lang="es-ES" altLang="es-CO" sz="2200" b="0" dirty="0">
                <a:solidFill>
                  <a:schemeClr val="accent1">
                    <a:lumMod val="50000"/>
                  </a:schemeClr>
                </a:solidFill>
              </a:rPr>
              <a:t>Formato: IF &lt;condiciones&gt; THEN &lt;acciones&gt;.</a:t>
            </a:r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F20F89B-D368-2442-A2BF-6DD3DF00A4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24146" y="4231390"/>
            <a:ext cx="8009305" cy="19914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9pPr>
          </a:lstStyle>
          <a:p>
            <a:pPr marL="0" indent="0" eaLnBrk="1" hangingPunct="1">
              <a:spcBef>
                <a:spcPct val="20000"/>
              </a:spcBef>
              <a:buClr>
                <a:schemeClr val="hlink"/>
              </a:buClr>
              <a:buSzPct val="55000"/>
            </a:pPr>
            <a:r>
              <a:rPr lang="es-CO" altLang="es-CO" b="0" dirty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Ejemplo 1</a:t>
            </a: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</a:pPr>
            <a:r>
              <a:rPr kumimoji="0" lang="es-ES" altLang="es-CO" sz="2200" b="0" dirty="0">
                <a:solidFill>
                  <a:schemeClr val="accent1">
                    <a:lumMod val="50000"/>
                  </a:schemeClr>
                </a:solidFill>
              </a:rPr>
              <a:t>IF (temperatura es FRESCO AND presión es BAJA)</a:t>
            </a:r>
            <a:br>
              <a:rPr kumimoji="0" lang="es-ES" altLang="es-CO" sz="2200" b="0" dirty="0">
                <a:solidFill>
                  <a:schemeClr val="accent1">
                    <a:lumMod val="50000"/>
                  </a:schemeClr>
                </a:solidFill>
              </a:rPr>
            </a:br>
            <a:r>
              <a:rPr kumimoji="0" lang="es-ES" altLang="es-CO" sz="2200" b="0" dirty="0">
                <a:solidFill>
                  <a:schemeClr val="accent1">
                    <a:lumMod val="50000"/>
                  </a:schemeClr>
                </a:solidFill>
              </a:rPr>
              <a:t>THEN combustible es PM</a:t>
            </a: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</a:pPr>
            <a:r>
              <a:rPr kumimoji="0" lang="es-ES" altLang="es-CO" sz="2200" b="0" dirty="0">
                <a:solidFill>
                  <a:schemeClr val="accent1">
                    <a:lumMod val="50000"/>
                  </a:schemeClr>
                </a:solidFill>
              </a:rPr>
              <a:t>IF (temperatura es FRESCO AND presión es NORMAL)</a:t>
            </a:r>
            <a:br>
              <a:rPr kumimoji="0" lang="es-ES" altLang="es-CO" sz="2200" b="0" dirty="0">
                <a:solidFill>
                  <a:schemeClr val="accent1">
                    <a:lumMod val="50000"/>
                  </a:schemeClr>
                </a:solidFill>
              </a:rPr>
            </a:br>
            <a:r>
              <a:rPr kumimoji="0" lang="es-ES" altLang="es-CO" sz="2200" b="0" dirty="0">
                <a:solidFill>
                  <a:schemeClr val="accent1">
                    <a:lumMod val="50000"/>
                  </a:schemeClr>
                </a:solidFill>
              </a:rPr>
              <a:t>THEN combustible es ZR</a:t>
            </a:r>
          </a:p>
        </p:txBody>
      </p:sp>
      <p:graphicFrame>
        <p:nvGraphicFramePr>
          <p:cNvPr id="3" name="Tabla 5">
            <a:extLst>
              <a:ext uri="{FF2B5EF4-FFF2-40B4-BE49-F238E27FC236}">
                <a16:creationId xmlns:a16="http://schemas.microsoft.com/office/drawing/2014/main" id="{935FC5FD-6BA7-3B48-A42A-9181BD7AB8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2223965"/>
              </p:ext>
            </p:extLst>
          </p:nvPr>
        </p:nvGraphicFramePr>
        <p:xfrm>
          <a:off x="8722026" y="1872605"/>
          <a:ext cx="2500884" cy="2595880"/>
        </p:xfrm>
        <a:graphic>
          <a:graphicData uri="http://schemas.openxmlformats.org/drawingml/2006/table">
            <a:tbl>
              <a:tblPr bandCol="1">
                <a:tableStyleId>{69CF1AB2-1976-4502-BF36-3FF5EA218861}</a:tableStyleId>
              </a:tblPr>
              <a:tblGrid>
                <a:gridCol w="700270">
                  <a:extLst>
                    <a:ext uri="{9D8B030D-6E8A-4147-A177-3AD203B41FA5}">
                      <a16:colId xmlns:a16="http://schemas.microsoft.com/office/drawing/2014/main" val="651631786"/>
                    </a:ext>
                  </a:extLst>
                </a:gridCol>
                <a:gridCol w="1800614">
                  <a:extLst>
                    <a:ext uri="{9D8B030D-6E8A-4147-A177-3AD203B41FA5}">
                      <a16:colId xmlns:a16="http://schemas.microsoft.com/office/drawing/2014/main" val="21766383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CO" dirty="0"/>
                        <a:t>PA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Positivo alto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92899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CO" dirty="0"/>
                        <a:t>PM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Positivo medio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56926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CO" dirty="0"/>
                        <a:t>PB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Positivo bajo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32178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CO" dirty="0"/>
                        <a:t>ZR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Cero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73277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CO" dirty="0"/>
                        <a:t>NB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Negativo bajo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44591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CO" dirty="0"/>
                        <a:t>NM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Negativo medio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39795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CO" dirty="0"/>
                        <a:t>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Negativo alto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0981360"/>
                  </a:ext>
                </a:extLst>
              </a:tr>
            </a:tbl>
          </a:graphicData>
        </a:graphic>
      </p:graphicFrame>
      <p:sp>
        <p:nvSpPr>
          <p:cNvPr id="9" name="Rectángulo 8">
            <a:extLst>
              <a:ext uri="{FF2B5EF4-FFF2-40B4-BE49-F238E27FC236}">
                <a16:creationId xmlns:a16="http://schemas.microsoft.com/office/drawing/2014/main" id="{5A69C0A9-C6B6-BC46-81A2-7F48C25C2BF2}"/>
              </a:ext>
            </a:extLst>
          </p:cNvPr>
          <p:cNvSpPr/>
          <p:nvPr/>
        </p:nvSpPr>
        <p:spPr>
          <a:xfrm>
            <a:off x="3896139" y="5039137"/>
            <a:ext cx="407505" cy="347870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1CD2D42A-D638-1C4F-8134-404CBB165839}"/>
              </a:ext>
            </a:extLst>
          </p:cNvPr>
          <p:cNvSpPr/>
          <p:nvPr/>
        </p:nvSpPr>
        <p:spPr>
          <a:xfrm>
            <a:off x="3891986" y="5782280"/>
            <a:ext cx="407505" cy="347870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546C6124-C0C6-034E-9D31-5B6755D99869}"/>
              </a:ext>
            </a:extLst>
          </p:cNvPr>
          <p:cNvSpPr txBox="1"/>
          <p:nvPr/>
        </p:nvSpPr>
        <p:spPr>
          <a:xfrm>
            <a:off x="8722026" y="5226207"/>
            <a:ext cx="2203675" cy="40011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s-CO" sz="2000" dirty="0">
                <a:solidFill>
                  <a:schemeClr val="accent2"/>
                </a:solidFill>
              </a:rPr>
              <a:t>Acciones diferentes</a:t>
            </a:r>
          </a:p>
        </p:txBody>
      </p:sp>
      <p:cxnSp>
        <p:nvCxnSpPr>
          <p:cNvPr id="13" name="Conector curvado 12">
            <a:extLst>
              <a:ext uri="{FF2B5EF4-FFF2-40B4-BE49-F238E27FC236}">
                <a16:creationId xmlns:a16="http://schemas.microsoft.com/office/drawing/2014/main" id="{5511DC76-2297-EF48-915E-B90C1145A0A1}"/>
              </a:ext>
            </a:extLst>
          </p:cNvPr>
          <p:cNvCxnSpPr>
            <a:stCxn id="12" idx="1"/>
            <a:endCxn id="9" idx="3"/>
          </p:cNvCxnSpPr>
          <p:nvPr/>
        </p:nvCxnSpPr>
        <p:spPr>
          <a:xfrm rot="10800000">
            <a:off x="4303644" y="5213072"/>
            <a:ext cx="4418382" cy="213190"/>
          </a:xfrm>
          <a:prstGeom prst="curvedConnector3">
            <a:avLst>
              <a:gd name="adj1" fmla="val 21656"/>
            </a:avLst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5" name="Conector curvado 14">
            <a:extLst>
              <a:ext uri="{FF2B5EF4-FFF2-40B4-BE49-F238E27FC236}">
                <a16:creationId xmlns:a16="http://schemas.microsoft.com/office/drawing/2014/main" id="{71DB518E-1681-484C-9BEE-05AB1CC079EA}"/>
              </a:ext>
            </a:extLst>
          </p:cNvPr>
          <p:cNvCxnSpPr>
            <a:stCxn id="12" idx="1"/>
            <a:endCxn id="11" idx="3"/>
          </p:cNvCxnSpPr>
          <p:nvPr/>
        </p:nvCxnSpPr>
        <p:spPr>
          <a:xfrm rot="10800000" flipV="1">
            <a:off x="4299492" y="5426261"/>
            <a:ext cx="4422535" cy="529953"/>
          </a:xfrm>
          <a:prstGeom prst="curvedConnector3">
            <a:avLst>
              <a:gd name="adj1" fmla="val 21908"/>
            </a:avLst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28361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01128" cy="6863135"/>
          </a:xfrm>
        </p:spPr>
      </p:pic>
      <p:sp>
        <p:nvSpPr>
          <p:cNvPr id="31" name="Rectángulo 30"/>
          <p:cNvSpPr/>
          <p:nvPr/>
        </p:nvSpPr>
        <p:spPr>
          <a:xfrm>
            <a:off x="1341912" y="583285"/>
            <a:ext cx="7172696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_tradnl" sz="30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2 – Marco conceptual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224147" y="1440156"/>
            <a:ext cx="6349470" cy="37083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9pPr>
          </a:lstStyle>
          <a:p>
            <a:pPr marL="0" indent="0" eaLnBrk="1" hangingPunct="1">
              <a:spcBef>
                <a:spcPct val="20000"/>
              </a:spcBef>
              <a:buClr>
                <a:schemeClr val="hlink"/>
              </a:buClr>
              <a:buSzPct val="55000"/>
            </a:pPr>
            <a:r>
              <a:rPr lang="es-CO" altLang="es-CO" b="0" dirty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Base de reglas (conocimiento) difusa</a:t>
            </a:r>
          </a:p>
          <a:p>
            <a:pPr marL="0" indent="0" eaLnBrk="1" hangingPunct="1">
              <a:spcBef>
                <a:spcPct val="20000"/>
              </a:spcBef>
              <a:buClr>
                <a:schemeClr val="hlink"/>
              </a:buClr>
              <a:buSzPct val="55000"/>
            </a:pPr>
            <a:endParaRPr lang="es-CO" altLang="es-CO" b="0" dirty="0">
              <a:solidFill>
                <a:schemeClr val="accent4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</a:pPr>
            <a:r>
              <a:rPr kumimoji="0" lang="es-ES" altLang="es-CO" sz="2200" b="0" dirty="0">
                <a:solidFill>
                  <a:schemeClr val="accent1">
                    <a:lumMod val="50000"/>
                  </a:schemeClr>
                </a:solidFill>
              </a:rPr>
              <a:t>Escrita en términos de las variables lingüísticas.</a:t>
            </a: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</a:pPr>
            <a:r>
              <a:rPr kumimoji="0" lang="es-ES" altLang="es-CO" sz="2200" b="0" dirty="0">
                <a:solidFill>
                  <a:schemeClr val="accent1">
                    <a:lumMod val="50000"/>
                  </a:schemeClr>
                </a:solidFill>
              </a:rPr>
              <a:t>Facilita la toma de decisiones a partir de la aplicación del motor de inferencia difuso.</a:t>
            </a: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</a:pPr>
            <a:r>
              <a:rPr kumimoji="0" lang="es-ES" altLang="es-CO" sz="2200" b="0" dirty="0">
                <a:solidFill>
                  <a:schemeClr val="accent1">
                    <a:lumMod val="50000"/>
                  </a:schemeClr>
                </a:solidFill>
              </a:rPr>
              <a:t>Formato: IF &lt;condiciones&gt; THEN &lt;acciones&gt;.</a:t>
            </a:r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F20F89B-D368-2442-A2BF-6DD3DF00A4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24146" y="4231390"/>
            <a:ext cx="8009305" cy="19914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9pPr>
          </a:lstStyle>
          <a:p>
            <a:pPr marL="0" indent="0" eaLnBrk="1" hangingPunct="1">
              <a:spcBef>
                <a:spcPct val="20000"/>
              </a:spcBef>
              <a:buClr>
                <a:schemeClr val="hlink"/>
              </a:buClr>
              <a:buSzPct val="55000"/>
            </a:pPr>
            <a:r>
              <a:rPr lang="es-CO" altLang="es-CO" b="0" dirty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Ejemplo 2</a:t>
            </a: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</a:pPr>
            <a:r>
              <a:rPr kumimoji="0" lang="es-ES" altLang="es-CO" sz="2200" b="0" dirty="0">
                <a:solidFill>
                  <a:schemeClr val="accent1">
                    <a:lumMod val="50000"/>
                  </a:schemeClr>
                </a:solidFill>
              </a:rPr>
              <a:t>IF (temperatura es FRESCO AND presión es BAJA)</a:t>
            </a:r>
            <a:br>
              <a:rPr kumimoji="0" lang="es-ES" altLang="es-CO" sz="2200" b="0" dirty="0">
                <a:solidFill>
                  <a:schemeClr val="accent1">
                    <a:lumMod val="50000"/>
                  </a:schemeClr>
                </a:solidFill>
              </a:rPr>
            </a:br>
            <a:r>
              <a:rPr kumimoji="0" lang="es-ES" altLang="es-CO" sz="2200" b="0" dirty="0">
                <a:solidFill>
                  <a:schemeClr val="accent1">
                    <a:lumMod val="50000"/>
                  </a:schemeClr>
                </a:solidFill>
              </a:rPr>
              <a:t>THEN combustible es PM</a:t>
            </a: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</a:pPr>
            <a:r>
              <a:rPr kumimoji="0" lang="es-ES" altLang="es-CO" sz="2200" b="0" dirty="0">
                <a:solidFill>
                  <a:schemeClr val="accent1">
                    <a:lumMod val="50000"/>
                  </a:schemeClr>
                </a:solidFill>
              </a:rPr>
              <a:t>IF (temperatura es FRIO AND presión es BAJA)</a:t>
            </a:r>
            <a:br>
              <a:rPr kumimoji="0" lang="es-ES" altLang="es-CO" sz="2200" b="0" dirty="0">
                <a:solidFill>
                  <a:schemeClr val="accent1">
                    <a:lumMod val="50000"/>
                  </a:schemeClr>
                </a:solidFill>
              </a:rPr>
            </a:br>
            <a:r>
              <a:rPr kumimoji="0" lang="es-ES" altLang="es-CO" sz="2200" b="0" dirty="0">
                <a:solidFill>
                  <a:schemeClr val="accent1">
                    <a:lumMod val="50000"/>
                  </a:schemeClr>
                </a:solidFill>
              </a:rPr>
              <a:t>THEN combustible es PM</a:t>
            </a:r>
          </a:p>
        </p:txBody>
      </p:sp>
      <p:graphicFrame>
        <p:nvGraphicFramePr>
          <p:cNvPr id="3" name="Tabla 5">
            <a:extLst>
              <a:ext uri="{FF2B5EF4-FFF2-40B4-BE49-F238E27FC236}">
                <a16:creationId xmlns:a16="http://schemas.microsoft.com/office/drawing/2014/main" id="{935FC5FD-6BA7-3B48-A42A-9181BD7AB87B}"/>
              </a:ext>
            </a:extLst>
          </p:cNvPr>
          <p:cNvGraphicFramePr>
            <a:graphicFrameLocks noGrp="1"/>
          </p:cNvGraphicFramePr>
          <p:nvPr/>
        </p:nvGraphicFramePr>
        <p:xfrm>
          <a:off x="8722026" y="1872605"/>
          <a:ext cx="2500884" cy="2595880"/>
        </p:xfrm>
        <a:graphic>
          <a:graphicData uri="http://schemas.openxmlformats.org/drawingml/2006/table">
            <a:tbl>
              <a:tblPr bandCol="1">
                <a:tableStyleId>{69CF1AB2-1976-4502-BF36-3FF5EA218861}</a:tableStyleId>
              </a:tblPr>
              <a:tblGrid>
                <a:gridCol w="700270">
                  <a:extLst>
                    <a:ext uri="{9D8B030D-6E8A-4147-A177-3AD203B41FA5}">
                      <a16:colId xmlns:a16="http://schemas.microsoft.com/office/drawing/2014/main" val="651631786"/>
                    </a:ext>
                  </a:extLst>
                </a:gridCol>
                <a:gridCol w="1800614">
                  <a:extLst>
                    <a:ext uri="{9D8B030D-6E8A-4147-A177-3AD203B41FA5}">
                      <a16:colId xmlns:a16="http://schemas.microsoft.com/office/drawing/2014/main" val="21766383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CO" dirty="0"/>
                        <a:t>PA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Positivo alto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92899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CO" dirty="0"/>
                        <a:t>PM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Positivo medio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56926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CO" dirty="0"/>
                        <a:t>PB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Positivo bajo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32178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CO" dirty="0"/>
                        <a:t>ZR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Cero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73277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CO" dirty="0"/>
                        <a:t>NB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Negativo bajo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44591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CO" dirty="0"/>
                        <a:t>NM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Negativo medio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39795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CO" dirty="0"/>
                        <a:t>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Negativo alto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0981360"/>
                  </a:ext>
                </a:extLst>
              </a:tr>
            </a:tbl>
          </a:graphicData>
        </a:graphic>
      </p:graphicFrame>
      <p:sp>
        <p:nvSpPr>
          <p:cNvPr id="9" name="Rectángulo 8">
            <a:extLst>
              <a:ext uri="{FF2B5EF4-FFF2-40B4-BE49-F238E27FC236}">
                <a16:creationId xmlns:a16="http://schemas.microsoft.com/office/drawing/2014/main" id="{5A69C0A9-C6B6-BC46-81A2-7F48C25C2BF2}"/>
              </a:ext>
            </a:extLst>
          </p:cNvPr>
          <p:cNvSpPr/>
          <p:nvPr/>
        </p:nvSpPr>
        <p:spPr>
          <a:xfrm>
            <a:off x="3896139" y="5039137"/>
            <a:ext cx="407505" cy="347870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1CD2D42A-D638-1C4F-8134-404CBB165839}"/>
              </a:ext>
            </a:extLst>
          </p:cNvPr>
          <p:cNvSpPr/>
          <p:nvPr/>
        </p:nvSpPr>
        <p:spPr>
          <a:xfrm>
            <a:off x="3891986" y="5782280"/>
            <a:ext cx="407505" cy="347870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546C6124-C0C6-034E-9D31-5B6755D99869}"/>
              </a:ext>
            </a:extLst>
          </p:cNvPr>
          <p:cNvSpPr txBox="1"/>
          <p:nvPr/>
        </p:nvSpPr>
        <p:spPr>
          <a:xfrm>
            <a:off x="8722026" y="5226207"/>
            <a:ext cx="2203675" cy="40011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s-CO" sz="2000" dirty="0">
                <a:solidFill>
                  <a:schemeClr val="accent2"/>
                </a:solidFill>
              </a:rPr>
              <a:t>Misma acción</a:t>
            </a:r>
          </a:p>
        </p:txBody>
      </p:sp>
      <p:cxnSp>
        <p:nvCxnSpPr>
          <p:cNvPr id="13" name="Conector curvado 12">
            <a:extLst>
              <a:ext uri="{FF2B5EF4-FFF2-40B4-BE49-F238E27FC236}">
                <a16:creationId xmlns:a16="http://schemas.microsoft.com/office/drawing/2014/main" id="{5511DC76-2297-EF48-915E-B90C1145A0A1}"/>
              </a:ext>
            </a:extLst>
          </p:cNvPr>
          <p:cNvCxnSpPr>
            <a:stCxn id="12" idx="1"/>
            <a:endCxn id="9" idx="3"/>
          </p:cNvCxnSpPr>
          <p:nvPr/>
        </p:nvCxnSpPr>
        <p:spPr>
          <a:xfrm rot="10800000">
            <a:off x="4303644" y="5213072"/>
            <a:ext cx="4418382" cy="213190"/>
          </a:xfrm>
          <a:prstGeom prst="curvedConnector3">
            <a:avLst>
              <a:gd name="adj1" fmla="val 21656"/>
            </a:avLst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5" name="Conector curvado 14">
            <a:extLst>
              <a:ext uri="{FF2B5EF4-FFF2-40B4-BE49-F238E27FC236}">
                <a16:creationId xmlns:a16="http://schemas.microsoft.com/office/drawing/2014/main" id="{71DB518E-1681-484C-9BEE-05AB1CC079EA}"/>
              </a:ext>
            </a:extLst>
          </p:cNvPr>
          <p:cNvCxnSpPr>
            <a:stCxn id="12" idx="1"/>
            <a:endCxn id="11" idx="3"/>
          </p:cNvCxnSpPr>
          <p:nvPr/>
        </p:nvCxnSpPr>
        <p:spPr>
          <a:xfrm rot="10800000" flipV="1">
            <a:off x="4299492" y="5426261"/>
            <a:ext cx="4422535" cy="529953"/>
          </a:xfrm>
          <a:prstGeom prst="curvedConnector3">
            <a:avLst>
              <a:gd name="adj1" fmla="val 21908"/>
            </a:avLst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272912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01128" cy="6863135"/>
          </a:xfrm>
        </p:spPr>
      </p:pic>
      <p:sp>
        <p:nvSpPr>
          <p:cNvPr id="31" name="Rectángulo 30"/>
          <p:cNvSpPr/>
          <p:nvPr/>
        </p:nvSpPr>
        <p:spPr>
          <a:xfrm>
            <a:off x="1341912" y="583285"/>
            <a:ext cx="7172696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_tradnl" sz="30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2 – Marco conceptual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224147" y="1440156"/>
            <a:ext cx="6349470" cy="37083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9pPr>
          </a:lstStyle>
          <a:p>
            <a:pPr marL="0" indent="0" eaLnBrk="1" hangingPunct="1">
              <a:spcBef>
                <a:spcPct val="20000"/>
              </a:spcBef>
              <a:buClr>
                <a:schemeClr val="hlink"/>
              </a:buClr>
              <a:buSzPct val="55000"/>
            </a:pPr>
            <a:r>
              <a:rPr lang="es-CO" altLang="es-CO" b="0" dirty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Base de reglas (conocimiento) difusa</a:t>
            </a:r>
          </a:p>
          <a:p>
            <a:pPr marL="0" indent="0" eaLnBrk="1" hangingPunct="1">
              <a:spcBef>
                <a:spcPct val="20000"/>
              </a:spcBef>
              <a:buClr>
                <a:schemeClr val="hlink"/>
              </a:buClr>
              <a:buSzPct val="55000"/>
            </a:pPr>
            <a:endParaRPr lang="es-CO" altLang="es-CO" b="0" dirty="0">
              <a:solidFill>
                <a:schemeClr val="accent4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</a:pPr>
            <a:r>
              <a:rPr kumimoji="0" lang="es-ES" altLang="es-CO" sz="2200" b="0" dirty="0">
                <a:solidFill>
                  <a:schemeClr val="accent1">
                    <a:lumMod val="50000"/>
                  </a:schemeClr>
                </a:solidFill>
              </a:rPr>
              <a:t>Todos los casos posibles (para pocas entradas) se suelen representar en una tabla (de inferencia).</a:t>
            </a:r>
          </a:p>
        </p:txBody>
      </p:sp>
      <p:graphicFrame>
        <p:nvGraphicFramePr>
          <p:cNvPr id="3" name="Tabla 5">
            <a:extLst>
              <a:ext uri="{FF2B5EF4-FFF2-40B4-BE49-F238E27FC236}">
                <a16:creationId xmlns:a16="http://schemas.microsoft.com/office/drawing/2014/main" id="{935FC5FD-6BA7-3B48-A42A-9181BD7AB87B}"/>
              </a:ext>
            </a:extLst>
          </p:cNvPr>
          <p:cNvGraphicFramePr>
            <a:graphicFrameLocks noGrp="1"/>
          </p:cNvGraphicFramePr>
          <p:nvPr/>
        </p:nvGraphicFramePr>
        <p:xfrm>
          <a:off x="8722026" y="1872605"/>
          <a:ext cx="2500884" cy="2595880"/>
        </p:xfrm>
        <a:graphic>
          <a:graphicData uri="http://schemas.openxmlformats.org/drawingml/2006/table">
            <a:tbl>
              <a:tblPr bandCol="1">
                <a:tableStyleId>{69CF1AB2-1976-4502-BF36-3FF5EA218861}</a:tableStyleId>
              </a:tblPr>
              <a:tblGrid>
                <a:gridCol w="700270">
                  <a:extLst>
                    <a:ext uri="{9D8B030D-6E8A-4147-A177-3AD203B41FA5}">
                      <a16:colId xmlns:a16="http://schemas.microsoft.com/office/drawing/2014/main" val="651631786"/>
                    </a:ext>
                  </a:extLst>
                </a:gridCol>
                <a:gridCol w="1800614">
                  <a:extLst>
                    <a:ext uri="{9D8B030D-6E8A-4147-A177-3AD203B41FA5}">
                      <a16:colId xmlns:a16="http://schemas.microsoft.com/office/drawing/2014/main" val="21766383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CO" dirty="0"/>
                        <a:t>PA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Positivo alto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92899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CO" dirty="0"/>
                        <a:t>PM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Positivo medio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56926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CO" dirty="0"/>
                        <a:t>PB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Positivo bajo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32178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CO" dirty="0"/>
                        <a:t>ZR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Cero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73277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CO" dirty="0"/>
                        <a:t>NB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Negativo bajo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44591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CO" dirty="0"/>
                        <a:t>NM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Negativo medio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39795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CO" dirty="0"/>
                        <a:t>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Negativo alto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0981360"/>
                  </a:ext>
                </a:extLst>
              </a:tr>
            </a:tbl>
          </a:graphicData>
        </a:graphic>
      </p:graphicFrame>
      <p:pic>
        <p:nvPicPr>
          <p:cNvPr id="14" name="Picture 5">
            <a:extLst>
              <a:ext uri="{FF2B5EF4-FFF2-40B4-BE49-F238E27FC236}">
                <a16:creationId xmlns:a16="http://schemas.microsoft.com/office/drawing/2014/main" id="{9A83F5FC-E998-7E42-B8DF-61C46B8798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9899" y="3240118"/>
            <a:ext cx="5920495" cy="35029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2F124711-D8CD-F645-B403-FEE2FEB53ADE}"/>
              </a:ext>
            </a:extLst>
          </p:cNvPr>
          <p:cNvSpPr txBox="1"/>
          <p:nvPr/>
        </p:nvSpPr>
        <p:spPr>
          <a:xfrm>
            <a:off x="7762461" y="6130793"/>
            <a:ext cx="1380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>
                <a:solidFill>
                  <a:schemeClr val="accent6"/>
                </a:solidFill>
              </a:rPr>
              <a:t>Gradualidad</a:t>
            </a:r>
          </a:p>
        </p:txBody>
      </p: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1D5EA45B-D514-084B-9899-432D6592CDA6}"/>
              </a:ext>
            </a:extLst>
          </p:cNvPr>
          <p:cNvCxnSpPr>
            <a:cxnSpLocks/>
          </p:cNvCxnSpPr>
          <p:nvPr/>
        </p:nvCxnSpPr>
        <p:spPr>
          <a:xfrm flipV="1">
            <a:off x="7684174" y="4214192"/>
            <a:ext cx="18653" cy="229225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B072DDA6-53AC-4A4C-A6FF-E60EA2794E31}"/>
              </a:ext>
            </a:extLst>
          </p:cNvPr>
          <p:cNvCxnSpPr>
            <a:cxnSpLocks/>
          </p:cNvCxnSpPr>
          <p:nvPr/>
        </p:nvCxnSpPr>
        <p:spPr>
          <a:xfrm flipH="1" flipV="1">
            <a:off x="3558209" y="6619462"/>
            <a:ext cx="4009470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389583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99"/>
            <a:ext cx="12201128" cy="6863135"/>
          </a:xfrm>
        </p:spPr>
      </p:pic>
      <p:sp>
        <p:nvSpPr>
          <p:cNvPr id="31" name="Rectángulo 30"/>
          <p:cNvSpPr/>
          <p:nvPr/>
        </p:nvSpPr>
        <p:spPr>
          <a:xfrm>
            <a:off x="1341912" y="583285"/>
            <a:ext cx="7172696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_tradnl" sz="30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2 – Marco conceptual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224147" y="1440156"/>
            <a:ext cx="6349470" cy="37083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9pPr>
          </a:lstStyle>
          <a:p>
            <a:pPr marL="0" indent="0" eaLnBrk="1" hangingPunct="1">
              <a:spcBef>
                <a:spcPct val="20000"/>
              </a:spcBef>
              <a:buClr>
                <a:schemeClr val="hlink"/>
              </a:buClr>
              <a:buSzPct val="55000"/>
            </a:pPr>
            <a:r>
              <a:rPr lang="es-CO" altLang="es-CO" b="0" dirty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Inferencia difusa</a:t>
            </a:r>
          </a:p>
          <a:p>
            <a:pPr marL="0" indent="0" eaLnBrk="1" hangingPunct="1">
              <a:spcBef>
                <a:spcPct val="20000"/>
              </a:spcBef>
              <a:buClr>
                <a:schemeClr val="hlink"/>
              </a:buClr>
              <a:buSzPct val="55000"/>
            </a:pPr>
            <a:endParaRPr lang="es-CO" altLang="es-CO" b="0" dirty="0">
              <a:solidFill>
                <a:schemeClr val="accent4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indent="-457200" eaLnBrk="1" hangingPunct="1">
              <a:spcBef>
                <a:spcPct val="20000"/>
              </a:spcBef>
              <a:buClr>
                <a:schemeClr val="hlink"/>
              </a:buClr>
              <a:buSzPct val="100000"/>
              <a:buFont typeface="+mj-lt"/>
              <a:buAutoNum type="arabicPeriod"/>
            </a:pPr>
            <a:r>
              <a:rPr kumimoji="0" lang="es-ES" altLang="es-CO" sz="2200" b="0" dirty="0">
                <a:solidFill>
                  <a:schemeClr val="accent1">
                    <a:lumMod val="50000"/>
                  </a:schemeClr>
                </a:solidFill>
              </a:rPr>
              <a:t>Identificar las reglas que aplican y cuantificarlas.</a:t>
            </a:r>
          </a:p>
          <a:p>
            <a:pPr marL="457200" indent="-457200" eaLnBrk="1" hangingPunct="1">
              <a:spcBef>
                <a:spcPct val="20000"/>
              </a:spcBef>
              <a:buClr>
                <a:schemeClr val="hlink"/>
              </a:buClr>
              <a:buSzPct val="100000"/>
              <a:buFont typeface="+mj-lt"/>
              <a:buAutoNum type="arabicPeriod"/>
            </a:pPr>
            <a:r>
              <a:rPr kumimoji="0" lang="es-ES" altLang="es-CO" sz="2200" b="0" dirty="0">
                <a:solidFill>
                  <a:schemeClr val="accent1">
                    <a:lumMod val="50000"/>
                  </a:schemeClr>
                </a:solidFill>
              </a:rPr>
              <a:t>Determinar conclusiones aplicando las reglas.</a:t>
            </a:r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F20F89B-D368-2442-A2BF-6DD3DF00A4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24146" y="3359426"/>
            <a:ext cx="8009305" cy="286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9pPr>
          </a:lstStyle>
          <a:p>
            <a:pPr marL="0" indent="0" eaLnBrk="1" hangingPunct="1">
              <a:spcBef>
                <a:spcPct val="20000"/>
              </a:spcBef>
              <a:buClr>
                <a:schemeClr val="hlink"/>
              </a:buClr>
              <a:buSzPct val="55000"/>
            </a:pPr>
            <a:r>
              <a:rPr lang="es-CO" altLang="es-CO" b="0" dirty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Ejemplo 1 </a:t>
            </a: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</a:pPr>
            <a:r>
              <a:rPr kumimoji="0" lang="es-ES" altLang="es-CO" sz="2200" b="0" dirty="0">
                <a:solidFill>
                  <a:schemeClr val="accent1">
                    <a:lumMod val="50000"/>
                  </a:schemeClr>
                </a:solidFill>
              </a:rPr>
              <a:t>Temperatura</a:t>
            </a:r>
            <a:br>
              <a:rPr kumimoji="0" lang="es-ES" altLang="es-CO" sz="2200" b="0" dirty="0">
                <a:solidFill>
                  <a:schemeClr val="accent1">
                    <a:lumMod val="50000"/>
                  </a:schemeClr>
                </a:solidFill>
              </a:rPr>
            </a:br>
            <a:r>
              <a:rPr kumimoji="0" lang="es-ES" altLang="es-CO" sz="2200" b="0" dirty="0">
                <a:solidFill>
                  <a:schemeClr val="accent1">
                    <a:lumMod val="50000"/>
                  </a:schemeClr>
                </a:solidFill>
              </a:rPr>
              <a:t>T(t) = 115 ➜ Fresco(115) = 0.48</a:t>
            </a: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</a:pPr>
            <a:r>
              <a:rPr kumimoji="0" lang="es-ES" altLang="es-CO" sz="2200" b="0" dirty="0">
                <a:solidFill>
                  <a:schemeClr val="accent1">
                    <a:lumMod val="50000"/>
                  </a:schemeClr>
                </a:solidFill>
              </a:rPr>
              <a:t>Presión</a:t>
            </a:r>
            <a:br>
              <a:rPr kumimoji="0" lang="es-ES" altLang="es-CO" sz="2200" b="0" dirty="0">
                <a:solidFill>
                  <a:schemeClr val="accent1">
                    <a:lumMod val="50000"/>
                  </a:schemeClr>
                </a:solidFill>
              </a:rPr>
            </a:br>
            <a:r>
              <a:rPr kumimoji="0" lang="es-ES" altLang="es-CO" sz="2200" b="0" dirty="0">
                <a:solidFill>
                  <a:schemeClr val="accent1">
                    <a:lumMod val="50000"/>
                  </a:schemeClr>
                </a:solidFill>
              </a:rPr>
              <a:t>P(t) = 70 ➜ Baja(70) = 0.57</a:t>
            </a:r>
            <a:br>
              <a:rPr kumimoji="0" lang="es-ES" altLang="es-CO" sz="2200" b="0" dirty="0">
                <a:solidFill>
                  <a:schemeClr val="accent1">
                    <a:lumMod val="50000"/>
                  </a:schemeClr>
                </a:solidFill>
              </a:rPr>
            </a:br>
            <a:r>
              <a:rPr kumimoji="0" lang="es-ES" altLang="es-CO" sz="2200" b="0" dirty="0">
                <a:solidFill>
                  <a:schemeClr val="accent1">
                    <a:lumMod val="50000"/>
                  </a:schemeClr>
                </a:solidFill>
              </a:rPr>
              <a:t>P(t) = 70 ➜ Normal(70) = 0.25</a:t>
            </a:r>
          </a:p>
        </p:txBody>
      </p:sp>
    </p:spTree>
    <p:extLst>
      <p:ext uri="{BB962C8B-B14F-4D97-AF65-F5344CB8AC3E}">
        <p14:creationId xmlns:p14="http://schemas.microsoft.com/office/powerpoint/2010/main" val="37006351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01128" cy="6863135"/>
          </a:xfrm>
        </p:spPr>
      </p:pic>
      <p:sp>
        <p:nvSpPr>
          <p:cNvPr id="31" name="Rectángulo 30"/>
          <p:cNvSpPr/>
          <p:nvPr/>
        </p:nvSpPr>
        <p:spPr>
          <a:xfrm>
            <a:off x="1341912" y="583285"/>
            <a:ext cx="7172696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_tradnl" sz="30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1 – Introducción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224147" y="1609119"/>
            <a:ext cx="8009305" cy="19914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9pPr>
          </a:lstStyle>
          <a:p>
            <a:pPr marL="0" indent="0" eaLnBrk="1" hangingPunct="1">
              <a:spcBef>
                <a:spcPct val="20000"/>
              </a:spcBef>
              <a:buClr>
                <a:schemeClr val="hlink"/>
              </a:buClr>
              <a:buSzPct val="55000"/>
            </a:pPr>
            <a:r>
              <a:rPr lang="es-CO" altLang="es-CO" b="0" dirty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Lógica computacional y teoría de conjuntos tradicional</a:t>
            </a: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</a:pPr>
            <a:r>
              <a:rPr kumimoji="0" lang="es-ES" altLang="es-CO" sz="2200" b="0" dirty="0">
                <a:solidFill>
                  <a:schemeClr val="accent1">
                    <a:lumMod val="50000"/>
                  </a:schemeClr>
                </a:solidFill>
              </a:rPr>
              <a:t>Verdadero o falso.</a:t>
            </a: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</a:pPr>
            <a:r>
              <a:rPr kumimoji="0" lang="es-ES" altLang="es-CO" sz="2200" b="0" dirty="0">
                <a:solidFill>
                  <a:schemeClr val="accent1">
                    <a:lumMod val="50000"/>
                  </a:schemeClr>
                </a:solidFill>
              </a:rPr>
              <a:t>Cero o uno.</a:t>
            </a: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</a:pPr>
            <a:r>
              <a:rPr kumimoji="0" lang="es-ES" altLang="es-CO" sz="2200" b="0" dirty="0">
                <a:solidFill>
                  <a:schemeClr val="accent1">
                    <a:lumMod val="50000"/>
                  </a:schemeClr>
                </a:solidFill>
              </a:rPr>
              <a:t>Pertenece o no al conjunto.</a:t>
            </a: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</a:pPr>
            <a:r>
              <a:rPr kumimoji="0" lang="es-ES" altLang="es-CO" sz="2200" b="0" dirty="0">
                <a:solidFill>
                  <a:schemeClr val="accent1">
                    <a:lumMod val="50000"/>
                  </a:schemeClr>
                </a:solidFill>
              </a:rPr>
              <a:t>Blanco o negro (no escala de grises).</a:t>
            </a:r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9AE3348F-6241-7147-9CB6-04A88A0F7A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24146" y="4072366"/>
            <a:ext cx="8009305" cy="19914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9pPr>
          </a:lstStyle>
          <a:p>
            <a:pPr marL="0" indent="0" eaLnBrk="1" hangingPunct="1">
              <a:spcBef>
                <a:spcPct val="20000"/>
              </a:spcBef>
              <a:buClr>
                <a:schemeClr val="hlink"/>
              </a:buClr>
              <a:buSzPct val="55000"/>
            </a:pPr>
            <a:r>
              <a:rPr lang="es-CO" altLang="es-CO" b="0" dirty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Sin embargo…</a:t>
            </a: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</a:pPr>
            <a:r>
              <a:rPr kumimoji="0" lang="es-ES" altLang="es-CO" sz="2200" b="0" dirty="0">
                <a:solidFill>
                  <a:schemeClr val="accent1">
                    <a:lumMod val="50000"/>
                  </a:schemeClr>
                </a:solidFill>
              </a:rPr>
              <a:t>…el pensamiento o razonamiento humano no es totalmente exacto.</a:t>
            </a: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</a:pPr>
            <a:r>
              <a:rPr kumimoji="0" lang="es-ES" altLang="es-CO" sz="2200" b="0" dirty="0">
                <a:solidFill>
                  <a:schemeClr val="accent1">
                    <a:lumMod val="50000"/>
                  </a:schemeClr>
                </a:solidFill>
              </a:rPr>
              <a:t>Es necesario tener la posibilidad de representar algo de </a:t>
            </a:r>
            <a:r>
              <a:rPr kumimoji="0" lang="es-ES" altLang="es-CO" sz="2200" b="0" u="sng" dirty="0">
                <a:solidFill>
                  <a:schemeClr val="accent1">
                    <a:lumMod val="50000"/>
                  </a:schemeClr>
                </a:solidFill>
              </a:rPr>
              <a:t>incertidumbre:</a:t>
            </a:r>
            <a:r>
              <a:rPr kumimoji="0" lang="es-ES" altLang="es-CO" sz="2200" b="0" dirty="0">
                <a:solidFill>
                  <a:schemeClr val="accent1">
                    <a:lumMod val="50000"/>
                  </a:schemeClr>
                </a:solidFill>
              </a:rPr>
              <a:t> imprecisión, inconsistencia.</a:t>
            </a:r>
          </a:p>
        </p:txBody>
      </p:sp>
      <p:pic>
        <p:nvPicPr>
          <p:cNvPr id="3" name="Imagen 2" descr="Icono&#10;&#10;Descripción generada automáticamente">
            <a:extLst>
              <a:ext uri="{FF2B5EF4-FFF2-40B4-BE49-F238E27FC236}">
                <a16:creationId xmlns:a16="http://schemas.microsoft.com/office/drawing/2014/main" id="{119D74F7-02BA-D847-9BDA-AEF6E8B50A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2469" y="1550448"/>
            <a:ext cx="2032000" cy="1524000"/>
          </a:xfrm>
          <a:prstGeom prst="rect">
            <a:avLst/>
          </a:prstGeom>
        </p:spPr>
      </p:pic>
      <p:pic>
        <p:nvPicPr>
          <p:cNvPr id="7" name="Imagen 6" descr="Forma, Rectángulo&#10;&#10;Descripción generada automáticamente">
            <a:extLst>
              <a:ext uri="{FF2B5EF4-FFF2-40B4-BE49-F238E27FC236}">
                <a16:creationId xmlns:a16="http://schemas.microsoft.com/office/drawing/2014/main" id="{A9C9CB64-6F9C-6C4C-96DC-76D67204BE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46703" y="3168127"/>
            <a:ext cx="2568735" cy="1230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761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99"/>
            <a:ext cx="12201128" cy="6863135"/>
          </a:xfrm>
        </p:spPr>
      </p:pic>
      <p:sp>
        <p:nvSpPr>
          <p:cNvPr id="31" name="Rectángulo 30"/>
          <p:cNvSpPr/>
          <p:nvPr/>
        </p:nvSpPr>
        <p:spPr>
          <a:xfrm>
            <a:off x="1341912" y="583285"/>
            <a:ext cx="7172696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_tradnl" sz="30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2 – Marco conceptual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224147" y="1440156"/>
            <a:ext cx="6349470" cy="37083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9pPr>
          </a:lstStyle>
          <a:p>
            <a:pPr marL="0" indent="0" eaLnBrk="1" hangingPunct="1">
              <a:spcBef>
                <a:spcPct val="20000"/>
              </a:spcBef>
              <a:buClr>
                <a:schemeClr val="hlink"/>
              </a:buClr>
              <a:buSzPct val="55000"/>
            </a:pPr>
            <a:r>
              <a:rPr lang="es-CO" altLang="es-CO" b="0" dirty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Inferencia difusa</a:t>
            </a:r>
          </a:p>
          <a:p>
            <a:pPr marL="0" indent="0" eaLnBrk="1" hangingPunct="1">
              <a:spcBef>
                <a:spcPct val="20000"/>
              </a:spcBef>
              <a:buClr>
                <a:schemeClr val="hlink"/>
              </a:buClr>
              <a:buSzPct val="55000"/>
            </a:pPr>
            <a:endParaRPr lang="es-CO" altLang="es-CO" b="0" dirty="0">
              <a:solidFill>
                <a:schemeClr val="accent4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indent="-457200" eaLnBrk="1" hangingPunct="1">
              <a:spcBef>
                <a:spcPct val="20000"/>
              </a:spcBef>
              <a:buClr>
                <a:schemeClr val="hlink"/>
              </a:buClr>
              <a:buSzPct val="100000"/>
              <a:buFont typeface="+mj-lt"/>
              <a:buAutoNum type="arabicPeriod"/>
            </a:pPr>
            <a:r>
              <a:rPr kumimoji="0" lang="es-ES" altLang="es-CO" sz="2200" b="0" dirty="0">
                <a:solidFill>
                  <a:schemeClr val="accent1">
                    <a:lumMod val="50000"/>
                  </a:schemeClr>
                </a:solidFill>
              </a:rPr>
              <a:t>Identificar las reglas que aplican y cuantificarlas.</a:t>
            </a:r>
          </a:p>
          <a:p>
            <a:pPr marL="457200" indent="-457200" eaLnBrk="1" hangingPunct="1">
              <a:spcBef>
                <a:spcPct val="20000"/>
              </a:spcBef>
              <a:buClr>
                <a:schemeClr val="hlink"/>
              </a:buClr>
              <a:buSzPct val="100000"/>
              <a:buFont typeface="+mj-lt"/>
              <a:buAutoNum type="arabicPeriod"/>
            </a:pPr>
            <a:r>
              <a:rPr kumimoji="0" lang="es-ES" altLang="es-CO" sz="2200" b="0" dirty="0">
                <a:solidFill>
                  <a:schemeClr val="accent1">
                    <a:lumMod val="50000"/>
                  </a:schemeClr>
                </a:solidFill>
              </a:rPr>
              <a:t>Determinar conclusiones aplicando las reglas.</a:t>
            </a:r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F20F89B-D368-2442-A2BF-6DD3DF00A4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24146" y="3359426"/>
            <a:ext cx="8009305" cy="286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9pPr>
          </a:lstStyle>
          <a:p>
            <a:pPr marL="0" indent="0" eaLnBrk="1" hangingPunct="1">
              <a:spcBef>
                <a:spcPct val="20000"/>
              </a:spcBef>
              <a:buClr>
                <a:schemeClr val="hlink"/>
              </a:buClr>
              <a:buSzPct val="55000"/>
            </a:pPr>
            <a:r>
              <a:rPr lang="es-CO" altLang="es-CO" b="0" dirty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Ejemplo 1 </a:t>
            </a:r>
          </a:p>
        </p:txBody>
      </p:sp>
      <p:grpSp>
        <p:nvGrpSpPr>
          <p:cNvPr id="6" name="Group 8">
            <a:extLst>
              <a:ext uri="{FF2B5EF4-FFF2-40B4-BE49-F238E27FC236}">
                <a16:creationId xmlns:a16="http://schemas.microsoft.com/office/drawing/2014/main" id="{43CDF713-D715-A742-B0BA-AC2D5B8545FD}"/>
              </a:ext>
            </a:extLst>
          </p:cNvPr>
          <p:cNvGrpSpPr>
            <a:grpSpLocks/>
          </p:cNvGrpSpPr>
          <p:nvPr/>
        </p:nvGrpSpPr>
        <p:grpSpPr bwMode="auto">
          <a:xfrm>
            <a:off x="1341912" y="3893693"/>
            <a:ext cx="8077200" cy="2844800"/>
            <a:chOff x="816" y="948"/>
            <a:chExt cx="3168" cy="1116"/>
          </a:xfrm>
        </p:grpSpPr>
        <p:pic>
          <p:nvPicPr>
            <p:cNvPr id="7" name="Picture 9">
              <a:extLst>
                <a:ext uri="{FF2B5EF4-FFF2-40B4-BE49-F238E27FC236}">
                  <a16:creationId xmlns:a16="http://schemas.microsoft.com/office/drawing/2014/main" id="{DF86F63B-930F-D642-AF7B-6D437F93A2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6" y="960"/>
              <a:ext cx="1506" cy="10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aphicFrame>
          <p:nvGraphicFramePr>
            <p:cNvPr id="9" name="Object 10">
              <a:extLst>
                <a:ext uri="{FF2B5EF4-FFF2-40B4-BE49-F238E27FC236}">
                  <a16:creationId xmlns:a16="http://schemas.microsoft.com/office/drawing/2014/main" id="{8452D198-6975-274C-98EB-F5DD9313AC61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449418170"/>
                </p:ext>
              </p:extLst>
            </p:nvPr>
          </p:nvGraphicFramePr>
          <p:xfrm>
            <a:off x="2448" y="948"/>
            <a:ext cx="1536" cy="111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4" imgW="2201594" imgH="1920240" progId="Word.Picture.8">
                    <p:embed/>
                  </p:oleObj>
                </mc:Choice>
                <mc:Fallback>
                  <p:oleObj r:id="rId4" imgW="2201594" imgH="1920240" progId="Word.Picture.8">
                    <p:embed/>
                    <p:pic>
                      <p:nvPicPr>
                        <p:cNvPr id="9" name="Object 10">
                          <a:extLst>
                            <a:ext uri="{FF2B5EF4-FFF2-40B4-BE49-F238E27FC236}">
                              <a16:creationId xmlns:a16="http://schemas.microsoft.com/office/drawing/2014/main" id="{8452D198-6975-274C-98EB-F5DD9313AC61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48" y="948"/>
                          <a:ext cx="1536" cy="111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0" name="Rectángulo 9">
            <a:extLst>
              <a:ext uri="{FF2B5EF4-FFF2-40B4-BE49-F238E27FC236}">
                <a16:creationId xmlns:a16="http://schemas.microsoft.com/office/drawing/2014/main" id="{0207847B-0760-2748-9AD7-1FC19819E984}"/>
              </a:ext>
            </a:extLst>
          </p:cNvPr>
          <p:cNvSpPr/>
          <p:nvPr/>
        </p:nvSpPr>
        <p:spPr>
          <a:xfrm>
            <a:off x="4591879" y="3934221"/>
            <a:ext cx="478842" cy="429056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E036C371-D8A8-6647-B83B-6EDC773A25FF}"/>
              </a:ext>
            </a:extLst>
          </p:cNvPr>
          <p:cNvSpPr/>
          <p:nvPr/>
        </p:nvSpPr>
        <p:spPr>
          <a:xfrm>
            <a:off x="8870626" y="3924282"/>
            <a:ext cx="478842" cy="429056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" name="Elipse 1">
            <a:extLst>
              <a:ext uri="{FF2B5EF4-FFF2-40B4-BE49-F238E27FC236}">
                <a16:creationId xmlns:a16="http://schemas.microsoft.com/office/drawing/2014/main" id="{86693159-F314-6446-B398-21E0A39EF00F}"/>
              </a:ext>
            </a:extLst>
          </p:cNvPr>
          <p:cNvSpPr/>
          <p:nvPr/>
        </p:nvSpPr>
        <p:spPr>
          <a:xfrm>
            <a:off x="2173329" y="6258471"/>
            <a:ext cx="911015" cy="457706"/>
          </a:xfrm>
          <a:prstGeom prst="ellipse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8275D815-026A-7647-9A85-170A738714F2}"/>
              </a:ext>
            </a:extLst>
          </p:cNvPr>
          <p:cNvSpPr/>
          <p:nvPr/>
        </p:nvSpPr>
        <p:spPr>
          <a:xfrm>
            <a:off x="6380894" y="6291607"/>
            <a:ext cx="911015" cy="457706"/>
          </a:xfrm>
          <a:prstGeom prst="ellipse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024208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01128" cy="6863135"/>
          </a:xfrm>
        </p:spPr>
      </p:pic>
      <p:sp>
        <p:nvSpPr>
          <p:cNvPr id="31" name="Rectángulo 30"/>
          <p:cNvSpPr/>
          <p:nvPr/>
        </p:nvSpPr>
        <p:spPr>
          <a:xfrm>
            <a:off x="1341912" y="583285"/>
            <a:ext cx="7172696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_tradnl" sz="30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2 – Marco conceptual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224147" y="1440156"/>
            <a:ext cx="6349470" cy="37083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9pPr>
          </a:lstStyle>
          <a:p>
            <a:pPr marL="0" indent="0" eaLnBrk="1" hangingPunct="1">
              <a:spcBef>
                <a:spcPct val="20000"/>
              </a:spcBef>
              <a:buClr>
                <a:schemeClr val="hlink"/>
              </a:buClr>
              <a:buSzPct val="55000"/>
            </a:pPr>
            <a:r>
              <a:rPr lang="es-CO" altLang="es-CO" b="0" dirty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Inferencia difusa</a:t>
            </a:r>
          </a:p>
          <a:p>
            <a:pPr marL="0" indent="0" eaLnBrk="1" hangingPunct="1">
              <a:spcBef>
                <a:spcPct val="20000"/>
              </a:spcBef>
              <a:buClr>
                <a:schemeClr val="hlink"/>
              </a:buClr>
              <a:buSzPct val="55000"/>
            </a:pPr>
            <a:endParaRPr lang="es-CO" altLang="es-CO" b="0" dirty="0">
              <a:solidFill>
                <a:schemeClr val="accent4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indent="-457200" eaLnBrk="1" hangingPunct="1">
              <a:spcBef>
                <a:spcPct val="20000"/>
              </a:spcBef>
              <a:buClr>
                <a:schemeClr val="hlink"/>
              </a:buClr>
              <a:buSzPct val="100000"/>
              <a:buFont typeface="+mj-lt"/>
              <a:buAutoNum type="arabicPeriod"/>
            </a:pPr>
            <a:r>
              <a:rPr kumimoji="0" lang="es-ES" altLang="es-CO" sz="2200" b="0" dirty="0">
                <a:solidFill>
                  <a:schemeClr val="accent1">
                    <a:lumMod val="50000"/>
                  </a:schemeClr>
                </a:solidFill>
              </a:rPr>
              <a:t>Identificar las reglas que aplican y cuantificarlas.</a:t>
            </a:r>
          </a:p>
          <a:p>
            <a:pPr marL="457200" indent="-457200" eaLnBrk="1" hangingPunct="1">
              <a:spcBef>
                <a:spcPct val="20000"/>
              </a:spcBef>
              <a:buClr>
                <a:schemeClr val="hlink"/>
              </a:buClr>
              <a:buSzPct val="100000"/>
              <a:buFont typeface="+mj-lt"/>
              <a:buAutoNum type="arabicPeriod"/>
            </a:pPr>
            <a:r>
              <a:rPr kumimoji="0" lang="es-ES" altLang="es-CO" sz="2200" b="0" dirty="0">
                <a:solidFill>
                  <a:schemeClr val="accent1">
                    <a:lumMod val="50000"/>
                  </a:schemeClr>
                </a:solidFill>
              </a:rPr>
              <a:t>Determinar conclusiones aplicando las reglas.</a:t>
            </a:r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F20F89B-D368-2442-A2BF-6DD3DF00A4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24146" y="3359426"/>
            <a:ext cx="8009305" cy="286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9pPr>
          </a:lstStyle>
          <a:p>
            <a:pPr marL="0" indent="0" eaLnBrk="1" hangingPunct="1">
              <a:spcBef>
                <a:spcPct val="20000"/>
              </a:spcBef>
              <a:buClr>
                <a:schemeClr val="hlink"/>
              </a:buClr>
              <a:buSzPct val="55000"/>
            </a:pPr>
            <a:r>
              <a:rPr lang="es-CO" altLang="es-CO" b="0" dirty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Ejemplo 1 </a:t>
            </a:r>
          </a:p>
        </p:txBody>
      </p:sp>
      <p:grpSp>
        <p:nvGrpSpPr>
          <p:cNvPr id="13" name="Group 8">
            <a:extLst>
              <a:ext uri="{FF2B5EF4-FFF2-40B4-BE49-F238E27FC236}">
                <a16:creationId xmlns:a16="http://schemas.microsoft.com/office/drawing/2014/main" id="{451C36A0-8452-9B4F-950F-FE34DBCC5F0A}"/>
              </a:ext>
            </a:extLst>
          </p:cNvPr>
          <p:cNvGrpSpPr>
            <a:grpSpLocks/>
          </p:cNvGrpSpPr>
          <p:nvPr/>
        </p:nvGrpSpPr>
        <p:grpSpPr bwMode="auto">
          <a:xfrm>
            <a:off x="2964730" y="3852338"/>
            <a:ext cx="3927060" cy="2592263"/>
            <a:chOff x="930" y="482"/>
            <a:chExt cx="4672" cy="3084"/>
          </a:xfrm>
          <a:noFill/>
        </p:grpSpPr>
        <p:sp>
          <p:nvSpPr>
            <p:cNvPr id="14" name="Rectangle 4">
              <a:extLst>
                <a:ext uri="{FF2B5EF4-FFF2-40B4-BE49-F238E27FC236}">
                  <a16:creationId xmlns:a16="http://schemas.microsoft.com/office/drawing/2014/main" id="{231B85CC-9F31-6D4B-A50C-E83FAD2C6E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0" y="482"/>
              <a:ext cx="4672" cy="3084"/>
            </a:xfrm>
            <a:prstGeom prst="rect">
              <a:avLst/>
            </a:prstGeom>
            <a:grpFill/>
            <a:ln w="19050" cap="sq">
              <a:solidFill>
                <a:schemeClr val="tx2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E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pic>
          <p:nvPicPr>
            <p:cNvPr id="15" name="Picture 5">
              <a:extLst>
                <a:ext uri="{FF2B5EF4-FFF2-40B4-BE49-F238E27FC236}">
                  <a16:creationId xmlns:a16="http://schemas.microsoft.com/office/drawing/2014/main" id="{AE498404-F99C-FC4B-A2F5-49A65EF1BD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0" y="580"/>
              <a:ext cx="4368" cy="25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56491997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01128" cy="6863135"/>
          </a:xfrm>
        </p:spPr>
      </p:pic>
      <p:sp>
        <p:nvSpPr>
          <p:cNvPr id="31" name="Rectángulo 30"/>
          <p:cNvSpPr/>
          <p:nvPr/>
        </p:nvSpPr>
        <p:spPr>
          <a:xfrm>
            <a:off x="1341912" y="583285"/>
            <a:ext cx="7172696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_tradnl" sz="30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2 – Marco conceptual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224147" y="1440156"/>
            <a:ext cx="4311949" cy="37083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9pPr>
          </a:lstStyle>
          <a:p>
            <a:pPr marL="0" indent="0" eaLnBrk="1" hangingPunct="1">
              <a:spcBef>
                <a:spcPct val="20000"/>
              </a:spcBef>
              <a:buClr>
                <a:schemeClr val="hlink"/>
              </a:buClr>
              <a:buSzPct val="55000"/>
            </a:pPr>
            <a:r>
              <a:rPr lang="es-CO" altLang="es-CO" b="0" dirty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 “Defuzzificación”</a:t>
            </a:r>
          </a:p>
          <a:p>
            <a:pPr marL="0" indent="0" eaLnBrk="1" hangingPunct="1">
              <a:spcBef>
                <a:spcPct val="20000"/>
              </a:spcBef>
              <a:buClr>
                <a:schemeClr val="hlink"/>
              </a:buClr>
              <a:buSzPct val="55000"/>
            </a:pPr>
            <a:endParaRPr lang="es-CO" altLang="es-CO" b="0" dirty="0">
              <a:solidFill>
                <a:schemeClr val="accent4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</a:pPr>
            <a:r>
              <a:rPr kumimoji="0" lang="es-ES" altLang="es-CO" sz="2200" b="0" dirty="0">
                <a:solidFill>
                  <a:schemeClr val="accent1">
                    <a:lumMod val="50000"/>
                  </a:schemeClr>
                </a:solidFill>
              </a:rPr>
              <a:t>Producir un valor cuantificable a partir de la lógica difusa.</a:t>
            </a: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</a:pPr>
            <a:r>
              <a:rPr kumimoji="0" lang="es-ES" altLang="es-CO" sz="2200" b="0" dirty="0">
                <a:solidFill>
                  <a:schemeClr val="accent1">
                    <a:lumMod val="50000"/>
                  </a:schemeClr>
                </a:solidFill>
              </a:rPr>
              <a:t>Interpreta los grados de pertenencia de los conjuntos difusos (generados por la inferencia) en una acción específica (o un valor real).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F1AF642F-F6ED-BC4A-98D4-BE2552335361}"/>
              </a:ext>
            </a:extLst>
          </p:cNvPr>
          <p:cNvSpPr/>
          <p:nvPr/>
        </p:nvSpPr>
        <p:spPr>
          <a:xfrm>
            <a:off x="6655906" y="2339873"/>
            <a:ext cx="479971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  <a:buClr>
                <a:schemeClr val="hlink"/>
              </a:buClr>
              <a:buSzPct val="55000"/>
            </a:pPr>
            <a:r>
              <a:rPr lang="es-CO" altLang="es-CO" sz="200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”Defuzzificación” por centro de gravedad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63EABCB3-6D25-4C42-A218-1066F78D2B1B}"/>
              </a:ext>
            </a:extLst>
          </p:cNvPr>
          <p:cNvSpPr/>
          <p:nvPr/>
        </p:nvSpPr>
        <p:spPr>
          <a:xfrm>
            <a:off x="2483786" y="6550223"/>
            <a:ext cx="30523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1400" dirty="0">
                <a:solidFill>
                  <a:schemeClr val="bg1">
                    <a:lumMod val="75000"/>
                  </a:schemeClr>
                </a:solidFill>
              </a:rPr>
              <a:t>https://slideplayer.com/slide/8832449/</a:t>
            </a:r>
          </a:p>
        </p:txBody>
      </p:sp>
      <p:pic>
        <p:nvPicPr>
          <p:cNvPr id="8" name="Imagen 7" descr="Diagrama&#10;&#10;Descripción generada automáticamente">
            <a:extLst>
              <a:ext uri="{FF2B5EF4-FFF2-40B4-BE49-F238E27FC236}">
                <a16:creationId xmlns:a16="http://schemas.microsoft.com/office/drawing/2014/main" id="{C5C694AA-C57C-AF40-BA0B-A6FE29B10C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825"/>
          <a:stretch/>
        </p:blipFill>
        <p:spPr>
          <a:xfrm>
            <a:off x="5783934" y="2709204"/>
            <a:ext cx="6256061" cy="4148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25464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Diagrama&#10;&#10;Descripción generada automáticamente">
            <a:extLst>
              <a:ext uri="{FF2B5EF4-FFF2-40B4-BE49-F238E27FC236}">
                <a16:creationId xmlns:a16="http://schemas.microsoft.com/office/drawing/2014/main" id="{443DCF38-F148-0A49-8EE2-12E6F829C6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711"/>
          <a:stretch/>
        </p:blipFill>
        <p:spPr>
          <a:xfrm>
            <a:off x="5536095" y="2704068"/>
            <a:ext cx="6503899" cy="4153930"/>
          </a:xfrm>
          <a:prstGeom prst="rect">
            <a:avLst/>
          </a:prstGeom>
        </p:spPr>
      </p:pic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01128" cy="6863135"/>
          </a:xfrm>
        </p:spPr>
      </p:pic>
      <p:sp>
        <p:nvSpPr>
          <p:cNvPr id="31" name="Rectángulo 30"/>
          <p:cNvSpPr/>
          <p:nvPr/>
        </p:nvSpPr>
        <p:spPr>
          <a:xfrm>
            <a:off x="1341912" y="583285"/>
            <a:ext cx="7172696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_tradnl" sz="30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2 – Marco conceptual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224147" y="1440156"/>
            <a:ext cx="4311949" cy="37083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9pPr>
          </a:lstStyle>
          <a:p>
            <a:pPr marL="0" indent="0" eaLnBrk="1" hangingPunct="1">
              <a:spcBef>
                <a:spcPct val="20000"/>
              </a:spcBef>
              <a:buClr>
                <a:schemeClr val="hlink"/>
              </a:buClr>
              <a:buSzPct val="55000"/>
            </a:pPr>
            <a:r>
              <a:rPr lang="es-CO" altLang="es-CO" b="0" dirty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 “Defuzzificación”</a:t>
            </a:r>
          </a:p>
          <a:p>
            <a:pPr marL="0" indent="0" eaLnBrk="1" hangingPunct="1">
              <a:spcBef>
                <a:spcPct val="20000"/>
              </a:spcBef>
              <a:buClr>
                <a:schemeClr val="hlink"/>
              </a:buClr>
              <a:buSzPct val="55000"/>
            </a:pPr>
            <a:endParaRPr lang="es-CO" altLang="es-CO" b="0" dirty="0">
              <a:solidFill>
                <a:schemeClr val="accent4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</a:pPr>
            <a:r>
              <a:rPr kumimoji="0" lang="es-ES" altLang="es-CO" sz="2200" b="0" dirty="0">
                <a:solidFill>
                  <a:schemeClr val="accent1">
                    <a:lumMod val="50000"/>
                  </a:schemeClr>
                </a:solidFill>
              </a:rPr>
              <a:t>Producir un valor cuantificable a partir de la lógica difusa.</a:t>
            </a: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</a:pPr>
            <a:r>
              <a:rPr kumimoji="0" lang="es-ES" altLang="es-CO" sz="2200" b="0" dirty="0">
                <a:solidFill>
                  <a:schemeClr val="accent1">
                    <a:lumMod val="50000"/>
                  </a:schemeClr>
                </a:solidFill>
              </a:rPr>
              <a:t>Interpreta los grados de pertenencia de los conjuntos difusos (generados por la inferencia) en una acción específica (o un valor real).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F1AF642F-F6ED-BC4A-98D4-BE2552335361}"/>
              </a:ext>
            </a:extLst>
          </p:cNvPr>
          <p:cNvSpPr/>
          <p:nvPr/>
        </p:nvSpPr>
        <p:spPr>
          <a:xfrm>
            <a:off x="6655906" y="2339873"/>
            <a:ext cx="448552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  <a:buClr>
                <a:schemeClr val="hlink"/>
              </a:buClr>
              <a:buSzPct val="55000"/>
            </a:pPr>
            <a:r>
              <a:rPr lang="es-CO" altLang="es-CO" sz="200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”Defuzzificación” por centro de sumas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63EABCB3-6D25-4C42-A218-1066F78D2B1B}"/>
              </a:ext>
            </a:extLst>
          </p:cNvPr>
          <p:cNvSpPr/>
          <p:nvPr/>
        </p:nvSpPr>
        <p:spPr>
          <a:xfrm>
            <a:off x="2483786" y="6550223"/>
            <a:ext cx="30523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1400" dirty="0">
                <a:solidFill>
                  <a:schemeClr val="bg1">
                    <a:lumMod val="75000"/>
                  </a:schemeClr>
                </a:solidFill>
              </a:rPr>
              <a:t>https://slideplayer.com/slide/8832449/</a:t>
            </a:r>
          </a:p>
        </p:txBody>
      </p:sp>
    </p:spTree>
    <p:extLst>
      <p:ext uri="{BB962C8B-B14F-4D97-AF65-F5344CB8AC3E}">
        <p14:creationId xmlns:p14="http://schemas.microsoft.com/office/powerpoint/2010/main" val="303528381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Diagrama&#10;&#10;Descripción generada automáticamente">
            <a:extLst>
              <a:ext uri="{FF2B5EF4-FFF2-40B4-BE49-F238E27FC236}">
                <a16:creationId xmlns:a16="http://schemas.microsoft.com/office/drawing/2014/main" id="{ABBD0401-34A0-5E41-AD1C-4C7E3404FC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362"/>
          <a:stretch/>
        </p:blipFill>
        <p:spPr>
          <a:xfrm>
            <a:off x="5536095" y="2739983"/>
            <a:ext cx="6503899" cy="4118016"/>
          </a:xfrm>
          <a:prstGeom prst="rect">
            <a:avLst/>
          </a:prstGeom>
        </p:spPr>
      </p:pic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01128" cy="6863135"/>
          </a:xfrm>
        </p:spPr>
      </p:pic>
      <p:sp>
        <p:nvSpPr>
          <p:cNvPr id="31" name="Rectángulo 30"/>
          <p:cNvSpPr/>
          <p:nvPr/>
        </p:nvSpPr>
        <p:spPr>
          <a:xfrm>
            <a:off x="1341912" y="583285"/>
            <a:ext cx="7172696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_tradnl" sz="30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2 – Marco conceptual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224147" y="1440156"/>
            <a:ext cx="4311949" cy="37083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9pPr>
          </a:lstStyle>
          <a:p>
            <a:pPr marL="0" indent="0" eaLnBrk="1" hangingPunct="1">
              <a:spcBef>
                <a:spcPct val="20000"/>
              </a:spcBef>
              <a:buClr>
                <a:schemeClr val="hlink"/>
              </a:buClr>
              <a:buSzPct val="55000"/>
            </a:pPr>
            <a:r>
              <a:rPr lang="es-CO" altLang="es-CO" b="0" dirty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 “Defuzzificación”</a:t>
            </a:r>
          </a:p>
          <a:p>
            <a:pPr marL="0" indent="0" eaLnBrk="1" hangingPunct="1">
              <a:spcBef>
                <a:spcPct val="20000"/>
              </a:spcBef>
              <a:buClr>
                <a:schemeClr val="hlink"/>
              </a:buClr>
              <a:buSzPct val="55000"/>
            </a:pPr>
            <a:endParaRPr lang="es-CO" altLang="es-CO" b="0" dirty="0">
              <a:solidFill>
                <a:schemeClr val="accent4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</a:pPr>
            <a:r>
              <a:rPr kumimoji="0" lang="es-ES" altLang="es-CO" sz="2200" b="0" dirty="0">
                <a:solidFill>
                  <a:schemeClr val="accent1">
                    <a:lumMod val="50000"/>
                  </a:schemeClr>
                </a:solidFill>
              </a:rPr>
              <a:t>Producir un valor cuantificable a partir de la lógica difusa.</a:t>
            </a: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</a:pPr>
            <a:r>
              <a:rPr kumimoji="0" lang="es-ES" altLang="es-CO" sz="2200" b="0" dirty="0">
                <a:solidFill>
                  <a:schemeClr val="accent1">
                    <a:lumMod val="50000"/>
                  </a:schemeClr>
                </a:solidFill>
              </a:rPr>
              <a:t>Interpreta los grados de pertenencia de los conjuntos difusos (generados por la inferencia) en una acción específica (o un valor real).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F1AF642F-F6ED-BC4A-98D4-BE2552335361}"/>
              </a:ext>
            </a:extLst>
          </p:cNvPr>
          <p:cNvSpPr/>
          <p:nvPr/>
        </p:nvSpPr>
        <p:spPr>
          <a:xfrm>
            <a:off x="6655906" y="2339873"/>
            <a:ext cx="484139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  <a:buClr>
                <a:schemeClr val="hlink"/>
              </a:buClr>
              <a:buSzPct val="55000"/>
            </a:pPr>
            <a:r>
              <a:rPr lang="es-CO" altLang="es-CO" sz="200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”Defuzzificación” por máxima membresía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63EABCB3-6D25-4C42-A218-1066F78D2B1B}"/>
              </a:ext>
            </a:extLst>
          </p:cNvPr>
          <p:cNvSpPr/>
          <p:nvPr/>
        </p:nvSpPr>
        <p:spPr>
          <a:xfrm>
            <a:off x="2483786" y="6550223"/>
            <a:ext cx="30523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1400" dirty="0">
                <a:solidFill>
                  <a:schemeClr val="bg1">
                    <a:lumMod val="75000"/>
                  </a:schemeClr>
                </a:solidFill>
              </a:rPr>
              <a:t>https://slideplayer.com/slide/8832449/</a:t>
            </a:r>
          </a:p>
        </p:txBody>
      </p:sp>
    </p:spTree>
    <p:extLst>
      <p:ext uri="{BB962C8B-B14F-4D97-AF65-F5344CB8AC3E}">
        <p14:creationId xmlns:p14="http://schemas.microsoft.com/office/powerpoint/2010/main" val="405994939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01128" cy="6863135"/>
          </a:xfrm>
        </p:spPr>
      </p:pic>
      <p:sp>
        <p:nvSpPr>
          <p:cNvPr id="31" name="Rectángulo 30"/>
          <p:cNvSpPr/>
          <p:nvPr/>
        </p:nvSpPr>
        <p:spPr>
          <a:xfrm>
            <a:off x="1341912" y="583285"/>
            <a:ext cx="7172696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_tradnl" sz="30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2 – Marco conceptual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224147" y="1440156"/>
            <a:ext cx="4311949" cy="37083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9pPr>
          </a:lstStyle>
          <a:p>
            <a:pPr marL="0" indent="0" eaLnBrk="1" hangingPunct="1">
              <a:spcBef>
                <a:spcPct val="20000"/>
              </a:spcBef>
              <a:buClr>
                <a:schemeClr val="hlink"/>
              </a:buClr>
              <a:buSzPct val="55000"/>
            </a:pPr>
            <a:r>
              <a:rPr lang="es-CO" altLang="es-CO" b="0" dirty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 “Defuzzificación”</a:t>
            </a:r>
          </a:p>
          <a:p>
            <a:pPr marL="0" indent="0" eaLnBrk="1" hangingPunct="1">
              <a:spcBef>
                <a:spcPct val="20000"/>
              </a:spcBef>
              <a:buClr>
                <a:schemeClr val="hlink"/>
              </a:buClr>
              <a:buSzPct val="55000"/>
            </a:pPr>
            <a:endParaRPr lang="es-CO" altLang="es-CO" b="0" dirty="0">
              <a:solidFill>
                <a:schemeClr val="accent4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</a:pPr>
            <a:r>
              <a:rPr kumimoji="0" lang="es-ES" altLang="es-CO" sz="2200" b="0" dirty="0">
                <a:solidFill>
                  <a:schemeClr val="accent1">
                    <a:lumMod val="50000"/>
                  </a:schemeClr>
                </a:solidFill>
              </a:rPr>
              <a:t>Producir un valor cuantificable a partir de la lógica difusa.</a:t>
            </a: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</a:pPr>
            <a:r>
              <a:rPr kumimoji="0" lang="es-ES" altLang="es-CO" sz="2200" b="0" dirty="0">
                <a:solidFill>
                  <a:schemeClr val="accent1">
                    <a:lumMod val="50000"/>
                  </a:schemeClr>
                </a:solidFill>
              </a:rPr>
              <a:t>Interpreta los grados de pertenencia de los conjuntos difusos (generados por la inferencia) en una acción específica (o un valor real).</a:t>
            </a:r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C971CDF4-824E-A34D-A606-D14A6FE030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92491" y="2256182"/>
            <a:ext cx="2016011" cy="286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9pPr>
          </a:lstStyle>
          <a:p>
            <a:pPr marL="0" indent="0" eaLnBrk="1" hangingPunct="1">
              <a:spcBef>
                <a:spcPct val="20000"/>
              </a:spcBef>
              <a:buClr>
                <a:schemeClr val="hlink"/>
              </a:buClr>
              <a:buSzPct val="55000"/>
            </a:pPr>
            <a:r>
              <a:rPr lang="es-CO" altLang="es-CO" b="0" dirty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Ejemplo 1 </a:t>
            </a:r>
          </a:p>
        </p:txBody>
      </p:sp>
      <p:grpSp>
        <p:nvGrpSpPr>
          <p:cNvPr id="11" name="Group 8">
            <a:extLst>
              <a:ext uri="{FF2B5EF4-FFF2-40B4-BE49-F238E27FC236}">
                <a16:creationId xmlns:a16="http://schemas.microsoft.com/office/drawing/2014/main" id="{A8F01EE4-D36C-E241-BC05-147250929A5B}"/>
              </a:ext>
            </a:extLst>
          </p:cNvPr>
          <p:cNvGrpSpPr>
            <a:grpSpLocks/>
          </p:cNvGrpSpPr>
          <p:nvPr/>
        </p:nvGrpSpPr>
        <p:grpSpPr bwMode="auto">
          <a:xfrm>
            <a:off x="7040793" y="3214826"/>
            <a:ext cx="3927060" cy="2592263"/>
            <a:chOff x="930" y="482"/>
            <a:chExt cx="4672" cy="3084"/>
          </a:xfrm>
          <a:noFill/>
        </p:grpSpPr>
        <p:sp>
          <p:nvSpPr>
            <p:cNvPr id="12" name="Rectangle 4">
              <a:extLst>
                <a:ext uri="{FF2B5EF4-FFF2-40B4-BE49-F238E27FC236}">
                  <a16:creationId xmlns:a16="http://schemas.microsoft.com/office/drawing/2014/main" id="{9DC6E76D-3A97-0845-9862-765786DA37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0" y="482"/>
              <a:ext cx="4672" cy="3084"/>
            </a:xfrm>
            <a:prstGeom prst="rect">
              <a:avLst/>
            </a:prstGeom>
            <a:grpFill/>
            <a:ln w="19050" cap="sq">
              <a:solidFill>
                <a:schemeClr val="tx2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E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pic>
          <p:nvPicPr>
            <p:cNvPr id="13" name="Picture 5">
              <a:extLst>
                <a:ext uri="{FF2B5EF4-FFF2-40B4-BE49-F238E27FC236}">
                  <a16:creationId xmlns:a16="http://schemas.microsoft.com/office/drawing/2014/main" id="{196A2EDD-CD41-4C44-A7D4-ACF100BBC2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0" y="580"/>
              <a:ext cx="4368" cy="25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4" name="AutoShape 19">
            <a:extLst>
              <a:ext uri="{FF2B5EF4-FFF2-40B4-BE49-F238E27FC236}">
                <a16:creationId xmlns:a16="http://schemas.microsoft.com/office/drawing/2014/main" id="{4F1A5741-B490-FF47-A95B-AC94719F93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57032" y="4790321"/>
            <a:ext cx="152400" cy="152400"/>
          </a:xfrm>
          <a:prstGeom prst="flowChartConnector">
            <a:avLst/>
          </a:prstGeom>
          <a:solidFill>
            <a:srgbClr val="000000"/>
          </a:solidFill>
          <a:ln w="19050" cap="sq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s-E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Line 20">
            <a:extLst>
              <a:ext uri="{FF2B5EF4-FFF2-40B4-BE49-F238E27FC236}">
                <a16:creationId xmlns:a16="http://schemas.microsoft.com/office/drawing/2014/main" id="{218A6C64-58E3-7747-88D0-3BEE1D180251}"/>
              </a:ext>
            </a:extLst>
          </p:cNvPr>
          <p:cNvSpPr>
            <a:spLocks noChangeShapeType="1"/>
          </p:cNvSpPr>
          <p:nvPr/>
        </p:nvSpPr>
        <p:spPr bwMode="auto">
          <a:xfrm>
            <a:off x="9433232" y="4939148"/>
            <a:ext cx="0" cy="444817"/>
          </a:xfrm>
          <a:prstGeom prst="line">
            <a:avLst/>
          </a:prstGeom>
          <a:noFill/>
          <a:ln w="38100" cap="sq">
            <a:solidFill>
              <a:srgbClr val="3366CC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s-E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Text Box 21">
            <a:extLst>
              <a:ext uri="{FF2B5EF4-FFF2-40B4-BE49-F238E27FC236}">
                <a16:creationId xmlns:a16="http://schemas.microsoft.com/office/drawing/2014/main" id="{AC57C1CD-F14A-E844-8D48-A272142ED2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00636" y="5303033"/>
            <a:ext cx="465192" cy="307777"/>
          </a:xfrm>
          <a:prstGeom prst="rect">
            <a:avLst/>
          </a:prstGeom>
          <a:noFill/>
          <a:ln w="19050" cap="sq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0" hangingPunct="0">
              <a:defRPr/>
            </a:pPr>
            <a:r>
              <a:rPr kumimoji="0" lang="es-ES_tradnl" sz="1400" b="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+23</a:t>
            </a:r>
          </a:p>
        </p:txBody>
      </p:sp>
    </p:spTree>
    <p:extLst>
      <p:ext uri="{BB962C8B-B14F-4D97-AF65-F5344CB8AC3E}">
        <p14:creationId xmlns:p14="http://schemas.microsoft.com/office/powerpoint/2010/main" val="763810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7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6" grpId="0" autoUpdateAnimBg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98"/>
            <a:ext cx="12211199" cy="6868800"/>
          </a:xfr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AFF48285-8226-CE49-B73B-104A1552519D}"/>
              </a:ext>
            </a:extLst>
          </p:cNvPr>
          <p:cNvSpPr txBox="1"/>
          <p:nvPr/>
        </p:nvSpPr>
        <p:spPr>
          <a:xfrm>
            <a:off x="6225186" y="3924282"/>
            <a:ext cx="3356113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FRIO and BAJA   =&gt;   PM</a:t>
            </a:r>
            <a:br>
              <a:rPr lang="es-CO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s-CO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s-CO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br>
              <a:rPr lang="es-CO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s-CO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0.25    min    0.57</a:t>
            </a:r>
          </a:p>
          <a:p>
            <a:endParaRPr lang="es-CO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s-CO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s-CO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s-CO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</a:t>
            </a:r>
            <a:r>
              <a:rPr lang="es-CO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0.25</a:t>
            </a:r>
            <a:endParaRPr lang="es-CO" sz="2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Rectángulo 30"/>
          <p:cNvSpPr/>
          <p:nvPr/>
        </p:nvSpPr>
        <p:spPr>
          <a:xfrm>
            <a:off x="1341912" y="583285"/>
            <a:ext cx="7172696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_tradnl" sz="30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2 – Marco conceptual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224147" y="1440156"/>
            <a:ext cx="6349470" cy="37083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9pPr>
          </a:lstStyle>
          <a:p>
            <a:pPr marL="0" indent="0" eaLnBrk="1" hangingPunct="1">
              <a:spcBef>
                <a:spcPct val="20000"/>
              </a:spcBef>
              <a:buClr>
                <a:schemeClr val="hlink"/>
              </a:buClr>
              <a:buSzPct val="55000"/>
            </a:pPr>
            <a:r>
              <a:rPr lang="es-CO" altLang="es-CO" b="0" dirty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Inferencia difusa</a:t>
            </a:r>
          </a:p>
          <a:p>
            <a:pPr marL="0" indent="0" eaLnBrk="1" hangingPunct="1">
              <a:spcBef>
                <a:spcPct val="20000"/>
              </a:spcBef>
              <a:buClr>
                <a:schemeClr val="hlink"/>
              </a:buClr>
              <a:buSzPct val="55000"/>
            </a:pPr>
            <a:endParaRPr lang="es-CO" altLang="es-CO" b="0" dirty="0">
              <a:solidFill>
                <a:schemeClr val="accent4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indent="-457200" eaLnBrk="1" hangingPunct="1">
              <a:spcBef>
                <a:spcPct val="20000"/>
              </a:spcBef>
              <a:buClr>
                <a:schemeClr val="hlink"/>
              </a:buClr>
              <a:buSzPct val="100000"/>
              <a:buFont typeface="+mj-lt"/>
              <a:buAutoNum type="arabicPeriod"/>
            </a:pPr>
            <a:r>
              <a:rPr kumimoji="0" lang="es-ES" altLang="es-CO" sz="2200" b="0" dirty="0">
                <a:solidFill>
                  <a:schemeClr val="accent1">
                    <a:lumMod val="50000"/>
                  </a:schemeClr>
                </a:solidFill>
              </a:rPr>
              <a:t>Identificar las reglas que aplican y cuantificarlas.</a:t>
            </a:r>
          </a:p>
          <a:p>
            <a:pPr marL="457200" indent="-457200" eaLnBrk="1" hangingPunct="1">
              <a:spcBef>
                <a:spcPct val="20000"/>
              </a:spcBef>
              <a:buClr>
                <a:schemeClr val="hlink"/>
              </a:buClr>
              <a:buSzPct val="100000"/>
              <a:buFont typeface="+mj-lt"/>
              <a:buAutoNum type="arabicPeriod"/>
            </a:pPr>
            <a:r>
              <a:rPr kumimoji="0" lang="es-ES" altLang="es-CO" sz="2200" b="0" dirty="0">
                <a:solidFill>
                  <a:schemeClr val="accent1">
                    <a:lumMod val="50000"/>
                  </a:schemeClr>
                </a:solidFill>
              </a:rPr>
              <a:t>Determinar conclusiones aplicando las reglas.</a:t>
            </a:r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F20F89B-D368-2442-A2BF-6DD3DF00A4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24146" y="3359426"/>
            <a:ext cx="8009305" cy="286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9pPr>
          </a:lstStyle>
          <a:p>
            <a:pPr marL="0" indent="0" eaLnBrk="1" hangingPunct="1">
              <a:spcBef>
                <a:spcPct val="20000"/>
              </a:spcBef>
              <a:buClr>
                <a:schemeClr val="hlink"/>
              </a:buClr>
              <a:buSzPct val="55000"/>
            </a:pPr>
            <a:r>
              <a:rPr lang="es-CO" altLang="es-CO" b="0" dirty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Ejemplo 2 </a:t>
            </a:r>
          </a:p>
        </p:txBody>
      </p:sp>
      <p:pic>
        <p:nvPicPr>
          <p:cNvPr id="7" name="Picture 9">
            <a:extLst>
              <a:ext uri="{FF2B5EF4-FFF2-40B4-BE49-F238E27FC236}">
                <a16:creationId xmlns:a16="http://schemas.microsoft.com/office/drawing/2014/main" id="{DF86F63B-930F-D642-AF7B-6D437F93A2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1912" y="3924282"/>
            <a:ext cx="3839730" cy="2798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0207847B-0760-2748-9AD7-1FC19819E984}"/>
              </a:ext>
            </a:extLst>
          </p:cNvPr>
          <p:cNvSpPr/>
          <p:nvPr/>
        </p:nvSpPr>
        <p:spPr>
          <a:xfrm>
            <a:off x="4591879" y="3934221"/>
            <a:ext cx="478842" cy="429056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E036C371-D8A8-6647-B83B-6EDC773A25FF}"/>
              </a:ext>
            </a:extLst>
          </p:cNvPr>
          <p:cNvSpPr/>
          <p:nvPr/>
        </p:nvSpPr>
        <p:spPr>
          <a:xfrm>
            <a:off x="8870626" y="3924282"/>
            <a:ext cx="478842" cy="429056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" name="Elipse 1">
            <a:extLst>
              <a:ext uri="{FF2B5EF4-FFF2-40B4-BE49-F238E27FC236}">
                <a16:creationId xmlns:a16="http://schemas.microsoft.com/office/drawing/2014/main" id="{86693159-F314-6446-B398-21E0A39EF00F}"/>
              </a:ext>
            </a:extLst>
          </p:cNvPr>
          <p:cNvSpPr/>
          <p:nvPr/>
        </p:nvSpPr>
        <p:spPr>
          <a:xfrm>
            <a:off x="2173329" y="6258471"/>
            <a:ext cx="911015" cy="457706"/>
          </a:xfrm>
          <a:prstGeom prst="ellipse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8275D815-026A-7647-9A85-170A738714F2}"/>
              </a:ext>
            </a:extLst>
          </p:cNvPr>
          <p:cNvSpPr/>
          <p:nvPr/>
        </p:nvSpPr>
        <p:spPr>
          <a:xfrm>
            <a:off x="6867911" y="6295754"/>
            <a:ext cx="911015" cy="457706"/>
          </a:xfrm>
          <a:prstGeom prst="ellipse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00ED4399-DE79-7A4D-AAA6-4092ADD98A68}"/>
              </a:ext>
            </a:extLst>
          </p:cNvPr>
          <p:cNvCxnSpPr/>
          <p:nvPr/>
        </p:nvCxnSpPr>
        <p:spPr>
          <a:xfrm>
            <a:off x="6559826" y="4353338"/>
            <a:ext cx="0" cy="79513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Conector recto de flecha 15">
            <a:extLst>
              <a:ext uri="{FF2B5EF4-FFF2-40B4-BE49-F238E27FC236}">
                <a16:creationId xmlns:a16="http://schemas.microsoft.com/office/drawing/2014/main" id="{A2A57A16-8AA2-E544-83D7-A9A67746BFC0}"/>
              </a:ext>
            </a:extLst>
          </p:cNvPr>
          <p:cNvCxnSpPr/>
          <p:nvPr/>
        </p:nvCxnSpPr>
        <p:spPr>
          <a:xfrm>
            <a:off x="8093765" y="4353338"/>
            <a:ext cx="0" cy="79513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Conector recto de flecha 16">
            <a:extLst>
              <a:ext uri="{FF2B5EF4-FFF2-40B4-BE49-F238E27FC236}">
                <a16:creationId xmlns:a16="http://schemas.microsoft.com/office/drawing/2014/main" id="{1726D310-2338-8841-AD4D-B45524A3A437}"/>
              </a:ext>
            </a:extLst>
          </p:cNvPr>
          <p:cNvCxnSpPr/>
          <p:nvPr/>
        </p:nvCxnSpPr>
        <p:spPr>
          <a:xfrm>
            <a:off x="7323418" y="5463339"/>
            <a:ext cx="0" cy="79513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Conector recto de flecha 17">
            <a:extLst>
              <a:ext uri="{FF2B5EF4-FFF2-40B4-BE49-F238E27FC236}">
                <a16:creationId xmlns:a16="http://schemas.microsoft.com/office/drawing/2014/main" id="{4AB9C2EB-8C7A-BE4B-9879-0C1DD73EE140}"/>
              </a:ext>
            </a:extLst>
          </p:cNvPr>
          <p:cNvCxnSpPr/>
          <p:nvPr/>
        </p:nvCxnSpPr>
        <p:spPr>
          <a:xfrm>
            <a:off x="6867911" y="5323740"/>
            <a:ext cx="16899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Conector recto de flecha 19">
            <a:extLst>
              <a:ext uri="{FF2B5EF4-FFF2-40B4-BE49-F238E27FC236}">
                <a16:creationId xmlns:a16="http://schemas.microsoft.com/office/drawing/2014/main" id="{CEE877E5-A52F-B04A-945E-A212B795F536}"/>
              </a:ext>
            </a:extLst>
          </p:cNvPr>
          <p:cNvCxnSpPr/>
          <p:nvPr/>
        </p:nvCxnSpPr>
        <p:spPr>
          <a:xfrm flipH="1">
            <a:off x="7553739" y="5323740"/>
            <a:ext cx="20530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Conector recto de flecha 21">
            <a:extLst>
              <a:ext uri="{FF2B5EF4-FFF2-40B4-BE49-F238E27FC236}">
                <a16:creationId xmlns:a16="http://schemas.microsoft.com/office/drawing/2014/main" id="{91CB067E-B910-8E43-9744-C8053D7956AC}"/>
              </a:ext>
            </a:extLst>
          </p:cNvPr>
          <p:cNvCxnSpPr/>
          <p:nvPr/>
        </p:nvCxnSpPr>
        <p:spPr>
          <a:xfrm>
            <a:off x="3160643" y="6470374"/>
            <a:ext cx="143123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Rectángulo 22">
            <a:extLst>
              <a:ext uri="{FF2B5EF4-FFF2-40B4-BE49-F238E27FC236}">
                <a16:creationId xmlns:a16="http://schemas.microsoft.com/office/drawing/2014/main" id="{B671F4C8-F95E-E74B-AF8C-EEE6550B5DD4}"/>
              </a:ext>
            </a:extLst>
          </p:cNvPr>
          <p:cNvSpPr/>
          <p:nvPr/>
        </p:nvSpPr>
        <p:spPr>
          <a:xfrm>
            <a:off x="4549416" y="6234769"/>
            <a:ext cx="670376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max</a:t>
            </a:r>
            <a:endParaRPr lang="es-CO" sz="2200" dirty="0"/>
          </a:p>
        </p:txBody>
      </p:sp>
      <p:cxnSp>
        <p:nvCxnSpPr>
          <p:cNvPr id="25" name="Conector recto de flecha 24">
            <a:extLst>
              <a:ext uri="{FF2B5EF4-FFF2-40B4-BE49-F238E27FC236}">
                <a16:creationId xmlns:a16="http://schemas.microsoft.com/office/drawing/2014/main" id="{A17E42D3-45F4-8E40-9B65-08009D7A16BB}"/>
              </a:ext>
            </a:extLst>
          </p:cNvPr>
          <p:cNvCxnSpPr/>
          <p:nvPr/>
        </p:nvCxnSpPr>
        <p:spPr>
          <a:xfrm flipH="1">
            <a:off x="5181642" y="6487324"/>
            <a:ext cx="159684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7" name="Rectángulo 26">
            <a:extLst>
              <a:ext uri="{FF2B5EF4-FFF2-40B4-BE49-F238E27FC236}">
                <a16:creationId xmlns:a16="http://schemas.microsoft.com/office/drawing/2014/main" id="{CF7E7EC8-4736-204A-A7FD-DDDC26F2E053}"/>
              </a:ext>
            </a:extLst>
          </p:cNvPr>
          <p:cNvSpPr/>
          <p:nvPr/>
        </p:nvSpPr>
        <p:spPr>
          <a:xfrm>
            <a:off x="4478082" y="5419533"/>
            <a:ext cx="81304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0.48</a:t>
            </a:r>
            <a:endParaRPr lang="es-CO" sz="2200" b="1" dirty="0"/>
          </a:p>
        </p:txBody>
      </p:sp>
      <p:sp>
        <p:nvSpPr>
          <p:cNvPr id="28" name="Elipse 27">
            <a:extLst>
              <a:ext uri="{FF2B5EF4-FFF2-40B4-BE49-F238E27FC236}">
                <a16:creationId xmlns:a16="http://schemas.microsoft.com/office/drawing/2014/main" id="{D38FE084-8602-B746-A7D2-DF175BE6D969}"/>
              </a:ext>
            </a:extLst>
          </p:cNvPr>
          <p:cNvSpPr/>
          <p:nvPr/>
        </p:nvSpPr>
        <p:spPr>
          <a:xfrm>
            <a:off x="4429095" y="5446722"/>
            <a:ext cx="911015" cy="457706"/>
          </a:xfrm>
          <a:prstGeom prst="ellipse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29" name="Conector recto de flecha 28">
            <a:extLst>
              <a:ext uri="{FF2B5EF4-FFF2-40B4-BE49-F238E27FC236}">
                <a16:creationId xmlns:a16="http://schemas.microsoft.com/office/drawing/2014/main" id="{ACF13C6C-0C00-6447-B77A-C32F97D42675}"/>
              </a:ext>
            </a:extLst>
          </p:cNvPr>
          <p:cNvCxnSpPr>
            <a:cxnSpLocks/>
          </p:cNvCxnSpPr>
          <p:nvPr/>
        </p:nvCxnSpPr>
        <p:spPr>
          <a:xfrm flipV="1">
            <a:off x="4884603" y="5964099"/>
            <a:ext cx="1" cy="37356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305232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01128" cy="6863135"/>
          </a:xfrm>
        </p:spPr>
      </p:pic>
      <p:sp>
        <p:nvSpPr>
          <p:cNvPr id="31" name="Rectángulo 30"/>
          <p:cNvSpPr/>
          <p:nvPr/>
        </p:nvSpPr>
        <p:spPr>
          <a:xfrm>
            <a:off x="1341912" y="583285"/>
            <a:ext cx="7172696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_tradnl" sz="30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2 – Marco conceptual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224147" y="1440156"/>
            <a:ext cx="4311949" cy="37083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9pPr>
          </a:lstStyle>
          <a:p>
            <a:pPr marL="0" indent="0" eaLnBrk="1" hangingPunct="1">
              <a:spcBef>
                <a:spcPct val="20000"/>
              </a:spcBef>
              <a:buClr>
                <a:schemeClr val="hlink"/>
              </a:buClr>
              <a:buSzPct val="55000"/>
            </a:pPr>
            <a:r>
              <a:rPr lang="es-CO" altLang="es-CO" b="0" dirty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 “Defuzzificación”</a:t>
            </a:r>
          </a:p>
          <a:p>
            <a:pPr marL="0" indent="0" eaLnBrk="1" hangingPunct="1">
              <a:spcBef>
                <a:spcPct val="20000"/>
              </a:spcBef>
              <a:buClr>
                <a:schemeClr val="hlink"/>
              </a:buClr>
              <a:buSzPct val="55000"/>
            </a:pPr>
            <a:endParaRPr lang="es-CO" altLang="es-CO" b="0" dirty="0">
              <a:solidFill>
                <a:schemeClr val="accent4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</a:pPr>
            <a:r>
              <a:rPr kumimoji="0" lang="es-ES" altLang="es-CO" sz="2200" b="0" dirty="0">
                <a:solidFill>
                  <a:schemeClr val="accent1">
                    <a:lumMod val="50000"/>
                  </a:schemeClr>
                </a:solidFill>
              </a:rPr>
              <a:t>Producir un valor cuantificable a partir de la lógica difusa.</a:t>
            </a: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</a:pPr>
            <a:r>
              <a:rPr kumimoji="0" lang="es-ES" altLang="es-CO" sz="2200" b="0" dirty="0">
                <a:solidFill>
                  <a:schemeClr val="accent1">
                    <a:lumMod val="50000"/>
                  </a:schemeClr>
                </a:solidFill>
              </a:rPr>
              <a:t>Interpreta los grados de pertenencia de los conjuntos difusos (generados por la inferencia) en una acción específica (o un valor real).</a:t>
            </a:r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C971CDF4-824E-A34D-A606-D14A6FE030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92491" y="2256182"/>
            <a:ext cx="2016011" cy="286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9pPr>
          </a:lstStyle>
          <a:p>
            <a:pPr marL="0" indent="0" eaLnBrk="1" hangingPunct="1">
              <a:spcBef>
                <a:spcPct val="20000"/>
              </a:spcBef>
              <a:buClr>
                <a:schemeClr val="hlink"/>
              </a:buClr>
              <a:buSzPct val="55000"/>
            </a:pPr>
            <a:r>
              <a:rPr lang="es-CO" altLang="es-CO" b="0" dirty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Ejemplo 2 </a:t>
            </a:r>
          </a:p>
        </p:txBody>
      </p:sp>
      <p:sp>
        <p:nvSpPr>
          <p:cNvPr id="18" name="Rectangle 3">
            <a:extLst>
              <a:ext uri="{FF2B5EF4-FFF2-40B4-BE49-F238E27FC236}">
                <a16:creationId xmlns:a16="http://schemas.microsoft.com/office/drawing/2014/main" id="{ED965A5D-AA8D-FA48-A9B2-016552A4B8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77681" y="2957167"/>
            <a:ext cx="4628175" cy="3115641"/>
          </a:xfrm>
          <a:prstGeom prst="rect">
            <a:avLst/>
          </a:prstGeom>
          <a:noFill/>
          <a:ln w="19050" cap="sq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defRPr/>
            </a:pPr>
            <a:endParaRPr lang="es-E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19" name="Object 4">
            <a:extLst>
              <a:ext uri="{FF2B5EF4-FFF2-40B4-BE49-F238E27FC236}">
                <a16:creationId xmlns:a16="http://schemas.microsoft.com/office/drawing/2014/main" id="{EDD2A04A-581E-294C-B1CD-7C507E604F5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93170040"/>
              </p:ext>
            </p:extLst>
          </p:nvPr>
        </p:nvGraphicFramePr>
        <p:xfrm>
          <a:off x="6760243" y="3173067"/>
          <a:ext cx="4343344" cy="28481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n" r:id="rId3" imgW="3008446" imgH="2917704" progId="Word.Picture.8">
                  <p:embed/>
                </p:oleObj>
              </mc:Choice>
              <mc:Fallback>
                <p:oleObj name="Imagen" r:id="rId3" imgW="3008446" imgH="2917704" progId="Word.Picture.8">
                  <p:embed/>
                  <p:pic>
                    <p:nvPicPr>
                      <p:cNvPr id="19" name="Object 4">
                        <a:extLst>
                          <a:ext uri="{FF2B5EF4-FFF2-40B4-BE49-F238E27FC236}">
                            <a16:creationId xmlns:a16="http://schemas.microsoft.com/office/drawing/2014/main" id="{EDD2A04A-581E-294C-B1CD-7C507E604F5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60243" y="3173067"/>
                        <a:ext cx="4343344" cy="284817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945007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01128" cy="6863135"/>
          </a:xfrm>
        </p:spPr>
      </p:pic>
      <p:sp>
        <p:nvSpPr>
          <p:cNvPr id="31" name="Rectángulo 30"/>
          <p:cNvSpPr/>
          <p:nvPr/>
        </p:nvSpPr>
        <p:spPr>
          <a:xfrm>
            <a:off x="1341912" y="583285"/>
            <a:ext cx="7172696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_tradnl" sz="30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Taller 9 – Lógica difusa</a:t>
            </a:r>
          </a:p>
        </p:txBody>
      </p:sp>
      <p:sp>
        <p:nvSpPr>
          <p:cNvPr id="118" name="Rectangle 4"/>
          <p:cNvSpPr>
            <a:spLocks noChangeArrowheads="1"/>
          </p:cNvSpPr>
          <p:nvPr/>
        </p:nvSpPr>
        <p:spPr bwMode="auto">
          <a:xfrm>
            <a:off x="1224147" y="3343831"/>
            <a:ext cx="9470861" cy="31156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9pPr>
          </a:lstStyle>
          <a:p>
            <a:endParaRPr lang="es-CO" dirty="0">
              <a:solidFill>
                <a:srgbClr val="C00000"/>
              </a:solidFill>
            </a:endParaRPr>
          </a:p>
          <a:p>
            <a:r>
              <a:rPr lang="es-CO" dirty="0">
                <a:solidFill>
                  <a:srgbClr val="C00000"/>
                </a:solidFill>
              </a:rPr>
              <a:t>Problema</a:t>
            </a:r>
          </a:p>
          <a:p>
            <a:pPr marL="400050">
              <a:buFont typeface="Arial" panose="020B0604020202020204" pitchFamily="34" charset="0"/>
              <a:buChar char="•"/>
            </a:pPr>
            <a:r>
              <a:rPr lang="es-ES" sz="2000" b="0" dirty="0"/>
              <a:t>Calcular un porcentaje de propina al comer en un restaurante.</a:t>
            </a:r>
            <a:endParaRPr lang="es-ES" sz="2000" dirty="0"/>
          </a:p>
          <a:p>
            <a:r>
              <a:rPr lang="es-CO" dirty="0">
                <a:solidFill>
                  <a:srgbClr val="C00000"/>
                </a:solidFill>
              </a:rPr>
              <a:t>Variables</a:t>
            </a:r>
          </a:p>
          <a:p>
            <a:pPr marL="400050">
              <a:buFont typeface="Arial" panose="020B0604020202020204" pitchFamily="34" charset="0"/>
              <a:buChar char="•"/>
            </a:pPr>
            <a:r>
              <a:rPr lang="es-ES" sz="2000" b="0" dirty="0"/>
              <a:t>¿Cuáles son las variables de entrada?</a:t>
            </a:r>
          </a:p>
          <a:p>
            <a:pPr marL="800100" lvl="1">
              <a:buFont typeface="Arial" panose="020B0604020202020204" pitchFamily="34" charset="0"/>
              <a:buChar char="•"/>
            </a:pPr>
            <a:r>
              <a:rPr lang="es-ES" sz="2000" b="0" dirty="0"/>
              <a:t>¿qué factores permiten valorar la experiencia con la comida?</a:t>
            </a:r>
          </a:p>
          <a:p>
            <a:pPr marL="800100" lvl="1">
              <a:buFont typeface="Arial" panose="020B0604020202020204" pitchFamily="34" charset="0"/>
              <a:buChar char="•"/>
            </a:pPr>
            <a:r>
              <a:rPr lang="es-ES" sz="2000" b="0" dirty="0"/>
              <a:t>Escoger sólo </a:t>
            </a:r>
            <a:r>
              <a:rPr lang="es-ES" sz="2000" b="0" u="sng" dirty="0"/>
              <a:t>dos</a:t>
            </a:r>
            <a:r>
              <a:rPr lang="es-ES" sz="2000" b="0" dirty="0"/>
              <a:t> que sean las más relevantes.</a:t>
            </a:r>
          </a:p>
          <a:p>
            <a:pPr marL="400050">
              <a:buFont typeface="Arial" panose="020B0604020202020204" pitchFamily="34" charset="0"/>
              <a:buChar char="•"/>
            </a:pPr>
            <a:r>
              <a:rPr lang="es-ES" sz="2000" b="0" dirty="0"/>
              <a:t>¿Cuáles son las variables de salida?</a:t>
            </a:r>
            <a:endParaRPr kumimoji="0" lang="es-ES" sz="1400" b="0" dirty="0">
              <a:solidFill>
                <a:schemeClr val="accent1">
                  <a:lumMod val="50000"/>
                </a:schemeClr>
              </a:solidFill>
            </a:endParaRPr>
          </a:p>
          <a:p>
            <a:pPr marL="800100" lvl="1">
              <a:buFont typeface="Arial" panose="020B0604020202020204" pitchFamily="34" charset="0"/>
              <a:buChar char="•"/>
            </a:pPr>
            <a:r>
              <a:rPr lang="es-ES" sz="2000" b="0" dirty="0"/>
              <a:t>¿cómo expresar el resultado?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F94A908-0346-476D-BDF0-C9C0F04EBFDA}"/>
              </a:ext>
            </a:extLst>
          </p:cNvPr>
          <p:cNvSpPr txBox="1"/>
          <p:nvPr/>
        </p:nvSpPr>
        <p:spPr>
          <a:xfrm>
            <a:off x="1341912" y="1426128"/>
            <a:ext cx="967283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Para resolver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el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taller, se debe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construir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un FIS.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Aplicar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el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paso a paso que se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vio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en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el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ejemplo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de la caldera.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Escoger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solo 2 variables de entrada.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Cada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variable debe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tener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al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menos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5 conjuntos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difusos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Generar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PPT con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descripcion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de las variables (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incluyendo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la de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salida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) y la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matriz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reglas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Realizar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un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programa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en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Java o Python que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permita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hacer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la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inferencia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difusa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, con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resultado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el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valor de la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propina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Recuerde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que las entradas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deben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ser crisp.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Subir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a Brightspace: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Archivo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.ZIP con: README.txt con los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integrantes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Codigo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y PPT.</a:t>
            </a:r>
          </a:p>
        </p:txBody>
      </p:sp>
    </p:spTree>
    <p:extLst>
      <p:ext uri="{BB962C8B-B14F-4D97-AF65-F5344CB8AC3E}">
        <p14:creationId xmlns:p14="http://schemas.microsoft.com/office/powerpoint/2010/main" val="424581091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01128" cy="6863135"/>
          </a:xfrm>
        </p:spPr>
      </p:pic>
      <p:sp>
        <p:nvSpPr>
          <p:cNvPr id="31" name="Rectángulo 30"/>
          <p:cNvSpPr/>
          <p:nvPr/>
        </p:nvSpPr>
        <p:spPr>
          <a:xfrm>
            <a:off x="1341913" y="583285"/>
            <a:ext cx="716082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_tradnl" sz="30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Bibliografía</a:t>
            </a:r>
          </a:p>
        </p:txBody>
      </p:sp>
      <p:sp>
        <p:nvSpPr>
          <p:cNvPr id="5" name="1 Marcador de contenido"/>
          <p:cNvSpPr txBox="1">
            <a:spLocks/>
          </p:cNvSpPr>
          <p:nvPr/>
        </p:nvSpPr>
        <p:spPr>
          <a:xfrm>
            <a:off x="815413" y="1629721"/>
            <a:ext cx="10972800" cy="49334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800" dirty="0" err="1"/>
              <a:t>Klir</a:t>
            </a:r>
            <a:r>
              <a:rPr lang="es-ES" sz="1800" dirty="0"/>
              <a:t> G.J., “</a:t>
            </a:r>
            <a:r>
              <a:rPr lang="es-ES" sz="1800" dirty="0" err="1"/>
              <a:t>Fuzzy</a:t>
            </a:r>
            <a:r>
              <a:rPr lang="es-ES" sz="1800" dirty="0"/>
              <a:t> Sets and </a:t>
            </a:r>
            <a:r>
              <a:rPr lang="es-ES" sz="1800" dirty="0" err="1"/>
              <a:t>Fuzzy</a:t>
            </a:r>
            <a:r>
              <a:rPr lang="es-ES" sz="1800" dirty="0"/>
              <a:t> </a:t>
            </a:r>
            <a:r>
              <a:rPr lang="es-ES" sz="1800" dirty="0" err="1"/>
              <a:t>Logic</a:t>
            </a:r>
            <a:r>
              <a:rPr lang="es-ES" sz="1800" dirty="0"/>
              <a:t>: </a:t>
            </a:r>
            <a:r>
              <a:rPr lang="es-ES" sz="1800" dirty="0" err="1"/>
              <a:t>Theory</a:t>
            </a:r>
            <a:r>
              <a:rPr lang="es-ES" sz="1800" dirty="0"/>
              <a:t> and </a:t>
            </a:r>
            <a:r>
              <a:rPr lang="es-ES" sz="1800" dirty="0" err="1"/>
              <a:t>Applications</a:t>
            </a:r>
            <a:r>
              <a:rPr lang="es-ES" sz="1800" dirty="0"/>
              <a:t>”, Prentice Hall, 1995.</a:t>
            </a:r>
          </a:p>
          <a:p>
            <a:endParaRPr lang="es-ES" sz="1800" dirty="0"/>
          </a:p>
          <a:p>
            <a:r>
              <a:rPr lang="es-ES" sz="1800" dirty="0" err="1"/>
              <a:t>Nguyen</a:t>
            </a:r>
            <a:r>
              <a:rPr lang="es-ES" sz="1800" dirty="0"/>
              <a:t> H.T., “A </a:t>
            </a:r>
            <a:r>
              <a:rPr lang="es-ES" sz="1800" dirty="0" err="1"/>
              <a:t>First</a:t>
            </a:r>
            <a:r>
              <a:rPr lang="es-ES" sz="1800" dirty="0"/>
              <a:t> </a:t>
            </a:r>
            <a:r>
              <a:rPr lang="es-ES" sz="1800" dirty="0" err="1"/>
              <a:t>Course</a:t>
            </a:r>
            <a:r>
              <a:rPr lang="es-ES" sz="1800" dirty="0"/>
              <a:t> in </a:t>
            </a:r>
            <a:r>
              <a:rPr lang="es-ES" sz="1800" dirty="0" err="1"/>
              <a:t>Fuzzy</a:t>
            </a:r>
            <a:r>
              <a:rPr lang="es-ES" sz="1800" dirty="0"/>
              <a:t> </a:t>
            </a:r>
            <a:r>
              <a:rPr lang="es-ES" sz="1800" dirty="0" err="1"/>
              <a:t>Logic</a:t>
            </a:r>
            <a:r>
              <a:rPr lang="es-ES" sz="1800" dirty="0"/>
              <a:t>”, Chapman &amp; Hall, 1999.</a:t>
            </a:r>
          </a:p>
          <a:p>
            <a:endParaRPr lang="es-ES" sz="1800" dirty="0"/>
          </a:p>
          <a:p>
            <a:r>
              <a:rPr lang="es-ES" sz="1800" dirty="0" err="1"/>
              <a:t>Passino</a:t>
            </a:r>
            <a:r>
              <a:rPr lang="es-ES" sz="1800" dirty="0"/>
              <a:t> K.M., “</a:t>
            </a:r>
            <a:r>
              <a:rPr lang="es-ES" sz="1800" dirty="0" err="1"/>
              <a:t>Fuzzy</a:t>
            </a:r>
            <a:r>
              <a:rPr lang="es-ES" sz="1800" dirty="0"/>
              <a:t> Control”, Addison-Wesley, 1998.</a:t>
            </a:r>
          </a:p>
          <a:p>
            <a:endParaRPr lang="es-ES" sz="1800" dirty="0"/>
          </a:p>
          <a:p>
            <a:r>
              <a:rPr lang="es-ES" sz="1800" dirty="0"/>
              <a:t>Ponce, P., “Inteligencia Artificial con aplicaciones en ingeniería”, Alfaomega, 2010.</a:t>
            </a:r>
          </a:p>
          <a:p>
            <a:endParaRPr lang="es-ES" sz="1800" dirty="0"/>
          </a:p>
          <a:p>
            <a:endParaRPr lang="es-ES" sz="1800" dirty="0"/>
          </a:p>
          <a:p>
            <a:pPr marL="0" indent="0">
              <a:buNone/>
            </a:pPr>
            <a:endParaRPr lang="es-ES" sz="1800" dirty="0"/>
          </a:p>
        </p:txBody>
      </p:sp>
    </p:spTree>
    <p:extLst>
      <p:ext uri="{BB962C8B-B14F-4D97-AF65-F5344CB8AC3E}">
        <p14:creationId xmlns:p14="http://schemas.microsoft.com/office/powerpoint/2010/main" val="25314923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45"/>
            <a:ext cx="12201128" cy="6863135"/>
          </a:xfrm>
        </p:spPr>
      </p:pic>
      <p:sp>
        <p:nvSpPr>
          <p:cNvPr id="31" name="Rectángulo 30"/>
          <p:cNvSpPr/>
          <p:nvPr/>
        </p:nvSpPr>
        <p:spPr>
          <a:xfrm>
            <a:off x="1341912" y="583285"/>
            <a:ext cx="7172696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_tradnl" sz="30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1 – Introducción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224147" y="1609119"/>
            <a:ext cx="8009305" cy="19914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9pPr>
          </a:lstStyle>
          <a:p>
            <a:pPr marL="0" indent="0" eaLnBrk="1" hangingPunct="1">
              <a:spcBef>
                <a:spcPct val="20000"/>
              </a:spcBef>
              <a:buClr>
                <a:schemeClr val="hlink"/>
              </a:buClr>
              <a:buSzPct val="55000"/>
            </a:pPr>
            <a:r>
              <a:rPr lang="es-CO" altLang="es-CO" b="0" dirty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Lenguaje natural: impreciso y vago</a:t>
            </a: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</a:pPr>
            <a:r>
              <a:rPr kumimoji="0" lang="es-ES" altLang="es-CO" sz="2200" b="0" dirty="0">
                <a:solidFill>
                  <a:schemeClr val="accent1">
                    <a:lumMod val="50000"/>
                  </a:schemeClr>
                </a:solidFill>
              </a:rPr>
              <a:t>Describir una característica humana como sano.</a:t>
            </a: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</a:pPr>
            <a:r>
              <a:rPr kumimoji="0" lang="es-ES" altLang="es-CO" sz="2200" b="0" dirty="0">
                <a:solidFill>
                  <a:schemeClr val="accent1">
                    <a:lumMod val="50000"/>
                  </a:schemeClr>
                </a:solidFill>
              </a:rPr>
              <a:t>Clasificar un paciente como deprimido.</a:t>
            </a: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</a:pPr>
            <a:r>
              <a:rPr kumimoji="0" lang="es-ES" altLang="es-CO" sz="2200" b="0" dirty="0">
                <a:solidFill>
                  <a:schemeClr val="accent1">
                    <a:lumMod val="50000"/>
                  </a:schemeClr>
                </a:solidFill>
              </a:rPr>
              <a:t>Clasificar algunos objetos como grandes.</a:t>
            </a: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</a:pPr>
            <a:r>
              <a:rPr kumimoji="0" lang="es-ES" altLang="es-CO" sz="2200" b="0" dirty="0">
                <a:solidFill>
                  <a:schemeClr val="accent1">
                    <a:lumMod val="50000"/>
                  </a:schemeClr>
                </a:solidFill>
              </a:rPr>
              <a:t>Clasificar personas por la edad como viejos.</a:t>
            </a: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</a:pPr>
            <a:r>
              <a:rPr kumimoji="0" lang="es-ES" altLang="es-CO" sz="2200" b="0" dirty="0">
                <a:solidFill>
                  <a:schemeClr val="accent1">
                    <a:lumMod val="50000"/>
                  </a:schemeClr>
                </a:solidFill>
              </a:rPr>
              <a:t>Una regla para conducir vehículos: “si un obstáculo está cerca, entonces frene inmediatamente”.</a:t>
            </a:r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9AE3348F-6241-7147-9CB6-04A88A0F7A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24146" y="4866589"/>
            <a:ext cx="8009305" cy="15839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9pPr>
          </a:lstStyle>
          <a:p>
            <a:pPr marL="0" indent="0" eaLnBrk="1" hangingPunct="1">
              <a:spcBef>
                <a:spcPct val="20000"/>
              </a:spcBef>
              <a:buClr>
                <a:schemeClr val="hlink"/>
              </a:buClr>
              <a:buSzPct val="55000"/>
            </a:pPr>
            <a:r>
              <a:rPr lang="es-CO" altLang="es-CO" b="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Conceptos difusos</a:t>
            </a: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</a:pPr>
            <a:r>
              <a:rPr kumimoji="0" lang="es-ES" altLang="es-CO" sz="2200" b="0" dirty="0">
                <a:solidFill>
                  <a:schemeClr val="accent1">
                    <a:lumMod val="50000"/>
                  </a:schemeClr>
                </a:solidFill>
              </a:rPr>
              <a:t>No pueden ser definidos de forma precisa (rangos, límites).</a:t>
            </a: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</a:pPr>
            <a:r>
              <a:rPr kumimoji="0" lang="es-ES" altLang="es-CO" sz="2200" b="0" dirty="0">
                <a:solidFill>
                  <a:schemeClr val="accent1">
                    <a:lumMod val="50000"/>
                  </a:schemeClr>
                </a:solidFill>
              </a:rPr>
              <a:t>Para el humano, igual tienen sentido y los usa para tomar decisiones.</a:t>
            </a:r>
          </a:p>
        </p:txBody>
      </p:sp>
    </p:spTree>
    <p:extLst>
      <p:ext uri="{BB962C8B-B14F-4D97-AF65-F5344CB8AC3E}">
        <p14:creationId xmlns:p14="http://schemas.microsoft.com/office/powerpoint/2010/main" val="412725576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Subtítulo 2"/>
          <p:cNvSpPr>
            <a:spLocks noGrp="1"/>
          </p:cNvSpPr>
          <p:nvPr>
            <p:ph type="subTitle" idx="1"/>
          </p:nvPr>
        </p:nvSpPr>
        <p:spPr>
          <a:xfrm>
            <a:off x="3384468" y="2812021"/>
            <a:ext cx="8456166" cy="1581096"/>
          </a:xfrm>
        </p:spPr>
        <p:txBody>
          <a:bodyPr>
            <a:noAutofit/>
          </a:bodyPr>
          <a:lstStyle/>
          <a:p>
            <a:r>
              <a:rPr lang="es-ES_tradnl" sz="54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Inteligencia Artificial</a:t>
            </a:r>
          </a:p>
          <a:p>
            <a:r>
              <a:rPr lang="es-ES_tradnl" sz="3600" b="1" dirty="0">
                <a:solidFill>
                  <a:srgbClr val="FFC000"/>
                </a:solidFill>
                <a:latin typeface="Arial" charset="0"/>
                <a:ea typeface="Arial" charset="0"/>
                <a:cs typeface="Arial" charset="0"/>
              </a:rPr>
              <a:t>Sistemas Basados en Reglas</a:t>
            </a:r>
          </a:p>
          <a:p>
            <a:r>
              <a:rPr lang="es-ES_tradnl" sz="3600" b="1" dirty="0">
                <a:solidFill>
                  <a:srgbClr val="FFC000"/>
                </a:solidFill>
                <a:latin typeface="Arial" charset="0"/>
                <a:ea typeface="Arial" charset="0"/>
                <a:cs typeface="Arial" charset="0"/>
              </a:rPr>
              <a:t>Lógica Difusa</a:t>
            </a:r>
          </a:p>
        </p:txBody>
      </p:sp>
      <p:sp>
        <p:nvSpPr>
          <p:cNvPr id="6" name="Subtítulo 2"/>
          <p:cNvSpPr txBox="1">
            <a:spLocks/>
          </p:cNvSpPr>
          <p:nvPr/>
        </p:nvSpPr>
        <p:spPr>
          <a:xfrm>
            <a:off x="3384468" y="5596850"/>
            <a:ext cx="8795486" cy="1002738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b="1" dirty="0">
                <a:solidFill>
                  <a:schemeClr val="accent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Ing. Andrea Rueda, PhD – </a:t>
            </a:r>
            <a:r>
              <a:rPr lang="es-ES_tradnl" b="1" dirty="0">
                <a:solidFill>
                  <a:schemeClr val="accent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  <a:hlinkClick r:id="rId4"/>
              </a:rPr>
              <a:t>rueda-andrea@javeriana.edu.co</a:t>
            </a:r>
            <a:br>
              <a:rPr lang="es-ES_tradnl" b="1" dirty="0">
                <a:solidFill>
                  <a:schemeClr val="accent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</a:br>
            <a:r>
              <a:rPr lang="es-ES_tradnl" b="1" dirty="0">
                <a:solidFill>
                  <a:schemeClr val="accent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Ing. Enrique González, PhD – </a:t>
            </a:r>
            <a:r>
              <a:rPr lang="es-ES_tradnl" b="1" dirty="0">
                <a:solidFill>
                  <a:schemeClr val="accent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  <a:hlinkClick r:id="rId5"/>
              </a:rPr>
              <a:t>egonzal@javeriana.edu.co</a:t>
            </a:r>
            <a:endParaRPr lang="es-ES_tradnl" b="1" dirty="0">
              <a:solidFill>
                <a:schemeClr val="accent1">
                  <a:lumMod val="75000"/>
                </a:schemeClr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s-ES_tradnl" b="1" dirty="0">
                <a:solidFill>
                  <a:schemeClr val="accent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Departamento de Ingeniería de Sistemas</a:t>
            </a:r>
          </a:p>
        </p:txBody>
      </p:sp>
      <p:pic>
        <p:nvPicPr>
          <p:cNvPr id="7" name="Imagen 6" descr="Logo Pontificia Universidad Javeriana">
            <a:extLst>
              <a:ext uri="{FF2B5EF4-FFF2-40B4-BE49-F238E27FC236}">
                <a16:creationId xmlns:a16="http://schemas.microsoft.com/office/drawing/2014/main" id="{D654A47A-EB57-DD44-923A-FC8749DD29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68273" y="23139"/>
            <a:ext cx="4473835" cy="188372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41051357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45"/>
            <a:ext cx="12201128" cy="6863135"/>
          </a:xfrm>
        </p:spPr>
      </p:pic>
      <p:sp>
        <p:nvSpPr>
          <p:cNvPr id="31" name="Rectángulo 30"/>
          <p:cNvSpPr/>
          <p:nvPr/>
        </p:nvSpPr>
        <p:spPr>
          <a:xfrm>
            <a:off x="1341912" y="583285"/>
            <a:ext cx="7172696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_tradnl" sz="30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1 – Introducción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224147" y="1609119"/>
            <a:ext cx="8158392" cy="19914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9pPr>
          </a:lstStyle>
          <a:p>
            <a:pPr marL="0" indent="0" eaLnBrk="1" hangingPunct="1">
              <a:spcBef>
                <a:spcPct val="20000"/>
              </a:spcBef>
              <a:buClr>
                <a:schemeClr val="hlink"/>
              </a:buClr>
              <a:buSzPct val="55000"/>
            </a:pPr>
            <a:br>
              <a:rPr lang="es-CO" altLang="es-CO" b="0" dirty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endParaRPr lang="es-CO" altLang="es-CO" b="0" dirty="0">
              <a:solidFill>
                <a:schemeClr val="accent4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</a:pPr>
            <a:r>
              <a:rPr kumimoji="0" lang="es-ES" altLang="es-CO" sz="2200" b="0" dirty="0">
                <a:solidFill>
                  <a:schemeClr val="accent1">
                    <a:lumMod val="50000"/>
                  </a:schemeClr>
                </a:solidFill>
              </a:rPr>
              <a:t>Aproximación (“granularidad”):</a:t>
            </a:r>
            <a:br>
              <a:rPr kumimoji="0" lang="es-ES" altLang="es-CO" sz="2200" b="0" dirty="0">
                <a:solidFill>
                  <a:schemeClr val="accent1">
                    <a:lumMod val="50000"/>
                  </a:schemeClr>
                </a:solidFill>
              </a:rPr>
            </a:br>
            <a:r>
              <a:rPr kumimoji="0" lang="es-ES" altLang="es-CO" sz="2200" b="0" dirty="0">
                <a:solidFill>
                  <a:schemeClr val="accent1">
                    <a:lumMod val="50000"/>
                  </a:schemeClr>
                </a:solidFill>
              </a:rPr>
              <a:t>Un color puede describirse ➜ de forma precisa como un valor </a:t>
            </a:r>
            <a:r>
              <a:rPr kumimoji="0" lang="es-ES" altLang="es-CO" sz="2200" b="0" dirty="0">
                <a:solidFill>
                  <a:srgbClr val="FF0000"/>
                </a:solidFill>
              </a:rPr>
              <a:t>R</a:t>
            </a:r>
            <a:r>
              <a:rPr kumimoji="0" lang="es-ES" altLang="es-CO" sz="2200" b="0" dirty="0">
                <a:solidFill>
                  <a:srgbClr val="00B050"/>
                </a:solidFill>
              </a:rPr>
              <a:t>G</a:t>
            </a:r>
            <a:r>
              <a:rPr kumimoji="0" lang="es-ES" altLang="es-CO" sz="2200" b="0" dirty="0">
                <a:solidFill>
                  <a:srgbClr val="0070C0"/>
                </a:solidFill>
              </a:rPr>
              <a:t>B</a:t>
            </a:r>
            <a:br>
              <a:rPr kumimoji="0" lang="es-ES" altLang="es-CO" sz="2200" b="0" dirty="0">
                <a:solidFill>
                  <a:schemeClr val="accent1">
                    <a:lumMod val="50000"/>
                  </a:schemeClr>
                </a:solidFill>
              </a:rPr>
            </a:br>
            <a:r>
              <a:rPr kumimoji="0" lang="es-ES" altLang="es-CO" sz="2200" b="0" dirty="0">
                <a:solidFill>
                  <a:schemeClr val="accent1">
                    <a:lumMod val="50000"/>
                  </a:schemeClr>
                </a:solidFill>
              </a:rPr>
              <a:t>			      ➜ de forma aproximada como “</a:t>
            </a:r>
            <a:r>
              <a:rPr kumimoji="0" lang="es-ES" altLang="es-CO" sz="2200" b="0" dirty="0">
                <a:solidFill>
                  <a:srgbClr val="FF0000"/>
                </a:solidFill>
              </a:rPr>
              <a:t>rojo</a:t>
            </a:r>
            <a:r>
              <a:rPr kumimoji="0" lang="es-ES" altLang="es-CO" sz="2200" b="0" dirty="0">
                <a:solidFill>
                  <a:schemeClr val="accent1">
                    <a:lumMod val="50000"/>
                  </a:schemeClr>
                </a:solidFill>
              </a:rPr>
              <a:t>”, “</a:t>
            </a:r>
            <a:r>
              <a:rPr kumimoji="0" lang="es-ES" altLang="es-CO" sz="2200" b="0" dirty="0">
                <a:solidFill>
                  <a:srgbClr val="0070C0"/>
                </a:solidFill>
              </a:rPr>
              <a:t>azul</a:t>
            </a:r>
            <a:r>
              <a:rPr kumimoji="0" lang="es-ES" altLang="es-CO" sz="2200" b="0" dirty="0">
                <a:solidFill>
                  <a:schemeClr val="accent1">
                    <a:lumMod val="50000"/>
                  </a:schemeClr>
                </a:solidFill>
              </a:rPr>
              <a:t>”, …</a:t>
            </a: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</a:pPr>
            <a:endParaRPr kumimoji="0" lang="es-ES" altLang="es-CO" sz="2200" b="0" dirty="0">
              <a:solidFill>
                <a:schemeClr val="accent1">
                  <a:lumMod val="50000"/>
                </a:schemeClr>
              </a:solidFill>
            </a:endParaRP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</a:pPr>
            <a:endParaRPr kumimoji="0" lang="es-ES" altLang="es-CO" sz="2200" b="0" dirty="0">
              <a:solidFill>
                <a:schemeClr val="accent1">
                  <a:lumMod val="50000"/>
                </a:schemeClr>
              </a:solidFill>
            </a:endParaRP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</a:pPr>
            <a:r>
              <a:rPr kumimoji="0" lang="es-ES" altLang="es-CO" sz="2200" b="0" dirty="0">
                <a:solidFill>
                  <a:schemeClr val="accent1">
                    <a:lumMod val="50000"/>
                  </a:schemeClr>
                </a:solidFill>
              </a:rPr>
              <a:t>Grado (“gradación”):</a:t>
            </a:r>
            <a:br>
              <a:rPr kumimoji="0" lang="es-ES" altLang="es-CO" sz="2200" b="0" dirty="0">
                <a:solidFill>
                  <a:schemeClr val="accent1">
                    <a:lumMod val="50000"/>
                  </a:schemeClr>
                </a:solidFill>
              </a:rPr>
            </a:br>
            <a:r>
              <a:rPr kumimoji="0" lang="es-ES" altLang="es-CO" sz="2200" b="0" dirty="0">
                <a:solidFill>
                  <a:schemeClr val="accent1">
                    <a:lumMod val="50000"/>
                  </a:schemeClr>
                </a:solidFill>
              </a:rPr>
              <a:t>Dos colores diferentes pueden ser ambos descritos como “</a:t>
            </a:r>
            <a:r>
              <a:rPr kumimoji="0" lang="es-ES" altLang="es-CO" sz="2200" b="0" dirty="0">
                <a:solidFill>
                  <a:srgbClr val="FF0000"/>
                </a:solidFill>
              </a:rPr>
              <a:t>rojo</a:t>
            </a:r>
            <a:r>
              <a:rPr kumimoji="0" lang="es-ES" altLang="es-CO" sz="2200" b="0" dirty="0">
                <a:solidFill>
                  <a:schemeClr val="accent1">
                    <a:lumMod val="50000"/>
                  </a:schemeClr>
                </a:solidFill>
              </a:rPr>
              <a:t>”, pero uno puede considerarse más rojo que el otro (</a:t>
            </a:r>
            <a:r>
              <a:rPr kumimoji="0" lang="es-ES" altLang="es-CO" sz="2200" b="0" dirty="0">
                <a:solidFill>
                  <a:srgbClr val="FF0000"/>
                </a:solidFill>
              </a:rPr>
              <a:t>rojo cereza</a:t>
            </a:r>
            <a:r>
              <a:rPr kumimoji="0" lang="es-ES" altLang="es-CO" sz="2200" b="0" dirty="0">
                <a:solidFill>
                  <a:schemeClr val="accent1">
                    <a:lumMod val="50000"/>
                  </a:schemeClr>
                </a:solidFill>
              </a:rPr>
              <a:t> vs </a:t>
            </a:r>
            <a:r>
              <a:rPr kumimoji="0" lang="es-ES" altLang="es-CO" sz="2200" b="0" dirty="0">
                <a:solidFill>
                  <a:srgbClr val="C00000"/>
                </a:solidFill>
              </a:rPr>
              <a:t>rojo carmesí</a:t>
            </a:r>
            <a:r>
              <a:rPr kumimoji="0" lang="es-ES" altLang="es-CO" sz="2200" b="0" dirty="0">
                <a:solidFill>
                  <a:schemeClr val="accent1">
                    <a:lumMod val="50000"/>
                  </a:schemeClr>
                </a:solidFill>
              </a:rPr>
              <a:t>).</a:t>
            </a:r>
          </a:p>
        </p:txBody>
      </p:sp>
      <p:pic>
        <p:nvPicPr>
          <p:cNvPr id="3" name="Imagen 2" descr="Diagrama, Diagrama de Venn, Círculo&#10;&#10;Descripción generada automáticamente">
            <a:extLst>
              <a:ext uri="{FF2B5EF4-FFF2-40B4-BE49-F238E27FC236}">
                <a16:creationId xmlns:a16="http://schemas.microsoft.com/office/drawing/2014/main" id="{D00207F5-49FF-FC4C-8A84-4EE6A99971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4131" y="2355770"/>
            <a:ext cx="2647869" cy="1513068"/>
          </a:xfrm>
          <a:prstGeom prst="rect">
            <a:avLst/>
          </a:prstGeom>
        </p:spPr>
      </p:pic>
      <p:pic>
        <p:nvPicPr>
          <p:cNvPr id="7" name="Imagen 6" descr="Imagen que contiene Patrón de fondo&#10;&#10;Descripción generada automáticamente">
            <a:extLst>
              <a:ext uri="{FF2B5EF4-FFF2-40B4-BE49-F238E27FC236}">
                <a16:creationId xmlns:a16="http://schemas.microsoft.com/office/drawing/2014/main" id="{7403E240-0D3F-B244-BFAD-A83934C87A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9877054" y="4763315"/>
            <a:ext cx="1982021" cy="175842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3B6B8728-9938-4993-94D3-76462810F633}"/>
                  </a:ext>
                </a:extLst>
              </p14:cNvPr>
              <p14:cNvContentPartPr/>
              <p14:nvPr/>
            </p14:nvContentPartPr>
            <p14:xfrm>
              <a:off x="8044920" y="1930320"/>
              <a:ext cx="2495160" cy="47829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3B6B8728-9938-4993-94D3-76462810F63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035560" y="1920960"/>
                <a:ext cx="2513880" cy="4801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64133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01128" cy="6863135"/>
          </a:xfrm>
        </p:spPr>
      </p:pic>
      <p:sp>
        <p:nvSpPr>
          <p:cNvPr id="31" name="Rectángulo 30"/>
          <p:cNvSpPr/>
          <p:nvPr/>
        </p:nvSpPr>
        <p:spPr>
          <a:xfrm>
            <a:off x="1341912" y="583285"/>
            <a:ext cx="7172696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_tradnl" sz="30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1 – Introducción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224146" y="1609119"/>
            <a:ext cx="8923705" cy="19914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9pPr>
          </a:lstStyle>
          <a:p>
            <a:pPr marL="0" indent="0" eaLnBrk="1" hangingPunct="1">
              <a:spcBef>
                <a:spcPct val="20000"/>
              </a:spcBef>
              <a:buClr>
                <a:schemeClr val="hlink"/>
              </a:buClr>
              <a:buSzPct val="55000"/>
            </a:pPr>
            <a:r>
              <a:rPr lang="es-CO" altLang="es-CO" b="0" dirty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Una cuestión de “grado”</a:t>
            </a:r>
          </a:p>
          <a:p>
            <a:pPr marL="0" indent="0" eaLnBrk="1" hangingPunct="1">
              <a:spcBef>
                <a:spcPct val="20000"/>
              </a:spcBef>
              <a:buClr>
                <a:schemeClr val="hlink"/>
              </a:buClr>
              <a:buSzPct val="55000"/>
            </a:pPr>
            <a:endParaRPr lang="es-CO" altLang="es-CO" b="0" dirty="0">
              <a:solidFill>
                <a:schemeClr val="accent4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</a:pPr>
            <a:r>
              <a:rPr kumimoji="0" lang="es-ES" altLang="es-CO" sz="2200" b="0" dirty="0">
                <a:solidFill>
                  <a:schemeClr val="accent1">
                    <a:lumMod val="50000"/>
                  </a:schemeClr>
                </a:solidFill>
              </a:rPr>
              <a:t>Juan es joven		➜ ¿verdadero o falso?</a:t>
            </a:r>
          </a:p>
          <a:p>
            <a:pPr marL="0" indent="0" eaLnBrk="1" hangingPunct="1">
              <a:spcBef>
                <a:spcPct val="20000"/>
              </a:spcBef>
              <a:buClr>
                <a:schemeClr val="hlink"/>
              </a:buClr>
              <a:buSzPct val="55000"/>
            </a:pPr>
            <a:r>
              <a:rPr kumimoji="0" lang="es-ES" altLang="es-CO" sz="2200" b="0" dirty="0">
                <a:solidFill>
                  <a:schemeClr val="accent1">
                    <a:lumMod val="50000"/>
                  </a:schemeClr>
                </a:solidFill>
              </a:rPr>
              <a:t>     necesitamos la edad de Juan, para equipararla con nuestro concepto de “joven”.</a:t>
            </a:r>
            <a:br>
              <a:rPr kumimoji="0" lang="es-ES" altLang="es-CO" sz="2200" b="0" dirty="0">
                <a:solidFill>
                  <a:schemeClr val="accent1">
                    <a:lumMod val="50000"/>
                  </a:schemeClr>
                </a:solidFill>
              </a:rPr>
            </a:br>
            <a:endParaRPr kumimoji="0" lang="es-ES" altLang="es-CO" sz="2200" b="0" dirty="0">
              <a:solidFill>
                <a:schemeClr val="accent1">
                  <a:lumMod val="50000"/>
                </a:schemeClr>
              </a:solidFill>
            </a:endParaRP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</a:pPr>
            <a:r>
              <a:rPr kumimoji="0" lang="es-ES" altLang="es-CO" sz="2200" b="0" dirty="0">
                <a:solidFill>
                  <a:schemeClr val="accent1">
                    <a:lumMod val="50000"/>
                  </a:schemeClr>
                </a:solidFill>
              </a:rPr>
              <a:t>¿Con 22 años es joven?</a:t>
            </a:r>
            <a:br>
              <a:rPr kumimoji="0" lang="es-ES" altLang="es-CO" sz="2200" b="0" dirty="0">
                <a:solidFill>
                  <a:schemeClr val="accent1">
                    <a:lumMod val="50000"/>
                  </a:schemeClr>
                </a:solidFill>
              </a:rPr>
            </a:br>
            <a:r>
              <a:rPr kumimoji="0" lang="es-ES" altLang="es-CO" sz="2200" b="0" dirty="0">
                <a:solidFill>
                  <a:schemeClr val="accent2"/>
                </a:solidFill>
              </a:rPr>
              <a:t>A = {x : 0 &lt;= x &lt; 22}</a:t>
            </a:r>
            <a:br>
              <a:rPr kumimoji="0" lang="es-ES" altLang="es-CO" sz="2200" b="0" dirty="0">
                <a:solidFill>
                  <a:schemeClr val="accent2"/>
                </a:solidFill>
              </a:rPr>
            </a:br>
            <a:r>
              <a:rPr kumimoji="0" lang="es-ES" altLang="es-CO" sz="2200" b="0" dirty="0">
                <a:solidFill>
                  <a:schemeClr val="accent6"/>
                </a:solidFill>
              </a:rPr>
              <a:t>A = {0,1,2,3,4,5,6,7,8,9,10,11,12,</a:t>
            </a:r>
            <a:br>
              <a:rPr kumimoji="0" lang="es-ES" altLang="es-CO" sz="2200" b="0" dirty="0">
                <a:solidFill>
                  <a:schemeClr val="accent6"/>
                </a:solidFill>
              </a:rPr>
            </a:br>
            <a:r>
              <a:rPr kumimoji="0" lang="es-ES" altLang="es-CO" sz="2200" b="0" dirty="0">
                <a:solidFill>
                  <a:schemeClr val="accent6"/>
                </a:solidFill>
              </a:rPr>
              <a:t>       13,14,15,16,17,18,19,20,21}</a:t>
            </a:r>
            <a:br>
              <a:rPr kumimoji="0" lang="es-ES" altLang="es-CO" sz="2200" b="0" dirty="0">
                <a:solidFill>
                  <a:schemeClr val="accent6"/>
                </a:solidFill>
              </a:rPr>
            </a:br>
            <a:endParaRPr kumimoji="0" lang="es-ES" altLang="es-CO" sz="2200" b="0" dirty="0">
              <a:solidFill>
                <a:schemeClr val="accent6"/>
              </a:solidFill>
            </a:endParaRPr>
          </a:p>
        </p:txBody>
      </p:sp>
      <p:graphicFrame>
        <p:nvGraphicFramePr>
          <p:cNvPr id="2" name="Gráfico 1">
            <a:extLst>
              <a:ext uri="{FF2B5EF4-FFF2-40B4-BE49-F238E27FC236}">
                <a16:creationId xmlns:a16="http://schemas.microsoft.com/office/drawing/2014/main" id="{13770643-0DC6-5C4A-AA9E-16AFD330F7D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98937091"/>
              </p:ext>
            </p:extLst>
          </p:nvPr>
        </p:nvGraphicFramePr>
        <p:xfrm>
          <a:off x="6397571" y="3600530"/>
          <a:ext cx="3886201" cy="27093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CuadroTexto 2">
            <a:extLst>
              <a:ext uri="{FF2B5EF4-FFF2-40B4-BE49-F238E27FC236}">
                <a16:creationId xmlns:a16="http://schemas.microsoft.com/office/drawing/2014/main" id="{745AD279-15D0-054A-9243-F75CD6BE2C12}"/>
              </a:ext>
            </a:extLst>
          </p:cNvPr>
          <p:cNvSpPr txBox="1"/>
          <p:nvPr/>
        </p:nvSpPr>
        <p:spPr>
          <a:xfrm>
            <a:off x="3892325" y="5566829"/>
            <a:ext cx="2071869" cy="70788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s-CO" sz="2000" dirty="0">
                <a:solidFill>
                  <a:schemeClr val="accent2"/>
                </a:solidFill>
              </a:rPr>
              <a:t>Versión </a:t>
            </a:r>
            <a:r>
              <a:rPr lang="es-CO" sz="2000" i="1" dirty="0">
                <a:solidFill>
                  <a:schemeClr val="accent2"/>
                </a:solidFill>
              </a:rPr>
              <a:t>crisp</a:t>
            </a:r>
            <a:r>
              <a:rPr lang="es-CO" sz="2000" dirty="0">
                <a:solidFill>
                  <a:schemeClr val="accent2"/>
                </a:solidFill>
              </a:rPr>
              <a:t>: función escalón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C9CBE311-2E0B-E144-8313-5CB2EAFBF922}"/>
              </a:ext>
            </a:extLst>
          </p:cNvPr>
          <p:cNvSpPr txBox="1"/>
          <p:nvPr/>
        </p:nvSpPr>
        <p:spPr>
          <a:xfrm>
            <a:off x="10147851" y="4072366"/>
            <a:ext cx="1542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>
                <a:solidFill>
                  <a:schemeClr val="accent6"/>
                </a:solidFill>
              </a:rPr>
              <a:t>Cambio súbito</a:t>
            </a:r>
          </a:p>
        </p:txBody>
      </p: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E7C1D2E8-F97D-2943-B906-4D6A12BE9F99}"/>
              </a:ext>
            </a:extLst>
          </p:cNvPr>
          <p:cNvCxnSpPr>
            <a:cxnSpLocks/>
            <a:stCxn id="7" idx="1"/>
          </p:cNvCxnSpPr>
          <p:nvPr/>
        </p:nvCxnSpPr>
        <p:spPr>
          <a:xfrm flipH="1">
            <a:off x="8854633" y="4257032"/>
            <a:ext cx="1293218" cy="77795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2293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AsOne/>
      </p:bldGraphic>
      <p:bldP spid="3" grpId="0" animBg="1"/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01128" cy="6863135"/>
          </a:xfrm>
        </p:spPr>
      </p:pic>
      <p:sp>
        <p:nvSpPr>
          <p:cNvPr id="31" name="Rectángulo 30"/>
          <p:cNvSpPr/>
          <p:nvPr/>
        </p:nvSpPr>
        <p:spPr>
          <a:xfrm>
            <a:off x="1341912" y="583285"/>
            <a:ext cx="7172696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_tradnl" sz="30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1 – Introducción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224146" y="1609119"/>
            <a:ext cx="8923705" cy="19914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9pPr>
          </a:lstStyle>
          <a:p>
            <a:pPr marL="0" indent="0" eaLnBrk="1" hangingPunct="1">
              <a:spcBef>
                <a:spcPct val="20000"/>
              </a:spcBef>
              <a:buClr>
                <a:schemeClr val="hlink"/>
              </a:buClr>
              <a:buSzPct val="55000"/>
            </a:pPr>
            <a:r>
              <a:rPr lang="es-CO" altLang="es-CO" b="0" dirty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Una cuestión de “grado”</a:t>
            </a:r>
          </a:p>
          <a:p>
            <a:pPr marL="0" indent="0" eaLnBrk="1" hangingPunct="1">
              <a:spcBef>
                <a:spcPct val="20000"/>
              </a:spcBef>
              <a:buClr>
                <a:schemeClr val="hlink"/>
              </a:buClr>
              <a:buSzPct val="55000"/>
            </a:pPr>
            <a:endParaRPr lang="es-CO" altLang="es-CO" b="0" dirty="0">
              <a:solidFill>
                <a:schemeClr val="accent4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</a:pPr>
            <a:r>
              <a:rPr kumimoji="0" lang="es-ES" altLang="es-CO" sz="2200" b="0" dirty="0">
                <a:solidFill>
                  <a:schemeClr val="accent1">
                    <a:lumMod val="50000"/>
                  </a:schemeClr>
                </a:solidFill>
              </a:rPr>
              <a:t>Juan es joven		➜ ¿verdadero o falso?</a:t>
            </a:r>
            <a:br>
              <a:rPr kumimoji="0" lang="es-ES" altLang="es-CO" sz="2200" b="0" dirty="0">
                <a:solidFill>
                  <a:schemeClr val="accent1">
                    <a:lumMod val="50000"/>
                  </a:schemeClr>
                </a:solidFill>
              </a:rPr>
            </a:br>
            <a:r>
              <a:rPr kumimoji="0" lang="es-ES" altLang="es-CO" sz="2200" b="0" dirty="0">
                <a:solidFill>
                  <a:schemeClr val="accent1">
                    <a:lumMod val="50000"/>
                  </a:schemeClr>
                </a:solidFill>
              </a:rPr>
              <a:t>necesitamos la edad de Juan, para equipararla con nuestro concepto de “joven”</a:t>
            </a:r>
            <a:br>
              <a:rPr kumimoji="0" lang="es-ES" altLang="es-CO" sz="2200" b="0" dirty="0">
                <a:solidFill>
                  <a:schemeClr val="accent1">
                    <a:lumMod val="50000"/>
                  </a:schemeClr>
                </a:solidFill>
              </a:rPr>
            </a:br>
            <a:endParaRPr kumimoji="0" lang="es-ES" altLang="es-CO" sz="2200" b="0" dirty="0">
              <a:solidFill>
                <a:schemeClr val="accent1">
                  <a:lumMod val="50000"/>
                </a:schemeClr>
              </a:solidFill>
            </a:endParaRP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</a:pPr>
            <a:r>
              <a:rPr kumimoji="0" lang="es-ES" altLang="es-CO" sz="2200" b="0" dirty="0">
                <a:solidFill>
                  <a:schemeClr val="accent1">
                    <a:lumMod val="50000"/>
                  </a:schemeClr>
                </a:solidFill>
              </a:rPr>
              <a:t>¿Con 22 años es joven?</a:t>
            </a:r>
            <a:br>
              <a:rPr kumimoji="0" lang="es-ES" altLang="es-CO" sz="2200" b="0" dirty="0">
                <a:solidFill>
                  <a:schemeClr val="accent1">
                    <a:lumMod val="50000"/>
                  </a:schemeClr>
                </a:solidFill>
              </a:rPr>
            </a:br>
            <a:r>
              <a:rPr kumimoji="0" lang="es-ES" altLang="es-CO" sz="2200" b="0" dirty="0">
                <a:solidFill>
                  <a:schemeClr val="accent2"/>
                </a:solidFill>
              </a:rPr>
              <a:t>A = {x : 0 &lt;= x &lt; 22}</a:t>
            </a:r>
            <a:br>
              <a:rPr kumimoji="0" lang="es-ES" altLang="es-CO" sz="2200" b="0" dirty="0">
                <a:solidFill>
                  <a:schemeClr val="accent2"/>
                </a:solidFill>
              </a:rPr>
            </a:br>
            <a:r>
              <a:rPr kumimoji="0" lang="es-ES" altLang="es-CO" sz="2200" b="0" dirty="0">
                <a:solidFill>
                  <a:schemeClr val="accent6"/>
                </a:solidFill>
              </a:rPr>
              <a:t>A = {0,1,2,3,4,5,6,7,8,9,10,11,12,</a:t>
            </a:r>
            <a:br>
              <a:rPr kumimoji="0" lang="es-ES" altLang="es-CO" sz="2200" b="0" dirty="0">
                <a:solidFill>
                  <a:schemeClr val="accent6"/>
                </a:solidFill>
              </a:rPr>
            </a:br>
            <a:r>
              <a:rPr kumimoji="0" lang="es-ES" altLang="es-CO" sz="2200" b="0" dirty="0">
                <a:solidFill>
                  <a:schemeClr val="accent6"/>
                </a:solidFill>
              </a:rPr>
              <a:t>       13,14,15,16,17,18,19,20,21}</a:t>
            </a:r>
            <a:endParaRPr kumimoji="0" lang="es-ES" altLang="es-CO" sz="2200" b="0" dirty="0">
              <a:solidFill>
                <a:schemeClr val="accent1">
                  <a:lumMod val="50000"/>
                </a:schemeClr>
              </a:solidFill>
            </a:endParaRP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</a:pPr>
            <a:r>
              <a:rPr kumimoji="0" lang="es-ES" altLang="es-CO" sz="2200" b="0" dirty="0">
                <a:solidFill>
                  <a:schemeClr val="accent1">
                    <a:lumMod val="50000"/>
                  </a:schemeClr>
                </a:solidFill>
              </a:rPr>
              <a:t>¿y con 20 años? Un poco más joven</a:t>
            </a:r>
            <a:br>
              <a:rPr kumimoji="0" lang="es-ES" altLang="es-CO" sz="2200" b="0" dirty="0">
                <a:solidFill>
                  <a:schemeClr val="accent1">
                    <a:lumMod val="50000"/>
                  </a:schemeClr>
                </a:solidFill>
              </a:rPr>
            </a:br>
            <a:r>
              <a:rPr kumimoji="0" lang="es-ES" altLang="es-CO" sz="2200" b="0" dirty="0">
                <a:solidFill>
                  <a:schemeClr val="accent1">
                    <a:lumMod val="50000"/>
                  </a:schemeClr>
                </a:solidFill>
              </a:rPr>
              <a:t>¿y con 18 años? Aún más joven</a:t>
            </a:r>
          </a:p>
        </p:txBody>
      </p:sp>
      <p:graphicFrame>
        <p:nvGraphicFramePr>
          <p:cNvPr id="2" name="Gráfico 1">
            <a:extLst>
              <a:ext uri="{FF2B5EF4-FFF2-40B4-BE49-F238E27FC236}">
                <a16:creationId xmlns:a16="http://schemas.microsoft.com/office/drawing/2014/main" id="{13770643-0DC6-5C4A-AA9E-16AFD330F7D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4454481"/>
              </p:ext>
            </p:extLst>
          </p:nvPr>
        </p:nvGraphicFramePr>
        <p:xfrm>
          <a:off x="6397571" y="3600530"/>
          <a:ext cx="3886201" cy="27093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CuadroTexto 5">
            <a:extLst>
              <a:ext uri="{FF2B5EF4-FFF2-40B4-BE49-F238E27FC236}">
                <a16:creationId xmlns:a16="http://schemas.microsoft.com/office/drawing/2014/main" id="{C5C12DB7-1B62-6C43-B125-79AA9FFC4B11}"/>
              </a:ext>
            </a:extLst>
          </p:cNvPr>
          <p:cNvSpPr txBox="1"/>
          <p:nvPr/>
        </p:nvSpPr>
        <p:spPr>
          <a:xfrm>
            <a:off x="3892325" y="5775179"/>
            <a:ext cx="2203675" cy="70788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s-CO" sz="2000" dirty="0">
                <a:solidFill>
                  <a:schemeClr val="accent2"/>
                </a:solidFill>
              </a:rPr>
              <a:t>Versión </a:t>
            </a:r>
            <a:r>
              <a:rPr lang="es-CO" sz="2000" i="1" dirty="0">
                <a:solidFill>
                  <a:schemeClr val="accent2"/>
                </a:solidFill>
              </a:rPr>
              <a:t>fuzzy</a:t>
            </a:r>
            <a:r>
              <a:rPr lang="es-CO" sz="2000" dirty="0">
                <a:solidFill>
                  <a:schemeClr val="accent2"/>
                </a:solidFill>
              </a:rPr>
              <a:t>: variación uniforme</a:t>
            </a:r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DC00D984-16F2-5948-B339-9C56D94C38D9}"/>
              </a:ext>
            </a:extLst>
          </p:cNvPr>
          <p:cNvCxnSpPr/>
          <p:nvPr/>
        </p:nvCxnSpPr>
        <p:spPr>
          <a:xfrm>
            <a:off x="8380071" y="4109013"/>
            <a:ext cx="0" cy="1840374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1D0405E3-53A6-094E-98CB-D57A7BB7F1FD}"/>
              </a:ext>
            </a:extLst>
          </p:cNvPr>
          <p:cNvCxnSpPr>
            <a:cxnSpLocks/>
          </p:cNvCxnSpPr>
          <p:nvPr/>
        </p:nvCxnSpPr>
        <p:spPr>
          <a:xfrm>
            <a:off x="8856568" y="5023413"/>
            <a:ext cx="0" cy="916324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1" name="CuadroTexto 10">
            <a:extLst>
              <a:ext uri="{FF2B5EF4-FFF2-40B4-BE49-F238E27FC236}">
                <a16:creationId xmlns:a16="http://schemas.microsoft.com/office/drawing/2014/main" id="{6DF355F1-1EA6-294C-A429-C7488F681E06}"/>
              </a:ext>
            </a:extLst>
          </p:cNvPr>
          <p:cNvSpPr txBox="1"/>
          <p:nvPr/>
        </p:nvSpPr>
        <p:spPr>
          <a:xfrm>
            <a:off x="10147852" y="4072366"/>
            <a:ext cx="1380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>
                <a:solidFill>
                  <a:schemeClr val="accent6"/>
                </a:solidFill>
              </a:rPr>
              <a:t>Gradualidad</a:t>
            </a:r>
          </a:p>
        </p:txBody>
      </p: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60B6C6B9-E399-2244-858E-C494E21429CD}"/>
              </a:ext>
            </a:extLst>
          </p:cNvPr>
          <p:cNvCxnSpPr>
            <a:cxnSpLocks/>
            <a:stCxn id="11" idx="1"/>
          </p:cNvCxnSpPr>
          <p:nvPr/>
        </p:nvCxnSpPr>
        <p:spPr>
          <a:xfrm flipH="1">
            <a:off x="8854634" y="4257032"/>
            <a:ext cx="1293218" cy="77795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1057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AsOne/>
      </p:bldGraphic>
      <p:bldP spid="6" grpId="0" animBg="1"/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01128" cy="6863135"/>
          </a:xfrm>
        </p:spPr>
      </p:pic>
      <p:sp>
        <p:nvSpPr>
          <p:cNvPr id="31" name="Rectángulo 30"/>
          <p:cNvSpPr/>
          <p:nvPr/>
        </p:nvSpPr>
        <p:spPr>
          <a:xfrm>
            <a:off x="1341912" y="583285"/>
            <a:ext cx="7172696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_tradnl" sz="30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1 – Introducción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224146" y="1609119"/>
            <a:ext cx="8923705" cy="19914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9pPr>
          </a:lstStyle>
          <a:p>
            <a:pPr marL="0" indent="0" eaLnBrk="1" hangingPunct="1">
              <a:spcBef>
                <a:spcPct val="20000"/>
              </a:spcBef>
              <a:buClr>
                <a:schemeClr val="hlink"/>
              </a:buClr>
              <a:buSzPct val="55000"/>
            </a:pPr>
            <a:r>
              <a:rPr lang="es-CO" altLang="es-CO" b="0" dirty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Una cuestión de “grado”</a:t>
            </a:r>
          </a:p>
          <a:p>
            <a:pPr marL="0" indent="0" eaLnBrk="1" hangingPunct="1">
              <a:spcBef>
                <a:spcPct val="20000"/>
              </a:spcBef>
              <a:buClr>
                <a:schemeClr val="hlink"/>
              </a:buClr>
              <a:buSzPct val="55000"/>
            </a:pPr>
            <a:endParaRPr lang="es-CO" altLang="es-CO" b="0" dirty="0">
              <a:solidFill>
                <a:schemeClr val="accent4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</a:pPr>
            <a:r>
              <a:rPr kumimoji="0" lang="es-ES" altLang="es-CO" sz="2200" b="0" dirty="0">
                <a:solidFill>
                  <a:schemeClr val="accent1">
                    <a:lumMod val="50000"/>
                  </a:schemeClr>
                </a:solidFill>
              </a:rPr>
              <a:t>Juan es joven		➜ ¿verdadero o falso?</a:t>
            </a:r>
            <a:br>
              <a:rPr kumimoji="0" lang="es-ES" altLang="es-CO" sz="2200" b="0" dirty="0">
                <a:solidFill>
                  <a:schemeClr val="accent1">
                    <a:lumMod val="50000"/>
                  </a:schemeClr>
                </a:solidFill>
              </a:rPr>
            </a:br>
            <a:r>
              <a:rPr kumimoji="0" lang="es-ES" altLang="es-CO" sz="2200" b="0" dirty="0">
                <a:solidFill>
                  <a:schemeClr val="accent1">
                    <a:lumMod val="50000"/>
                  </a:schemeClr>
                </a:solidFill>
              </a:rPr>
              <a:t>necesitamos la edad de Juan, para equipararla con nuestro concepto de “joven”</a:t>
            </a:r>
            <a:br>
              <a:rPr kumimoji="0" lang="es-ES" altLang="es-CO" sz="2200" b="0" dirty="0">
                <a:solidFill>
                  <a:schemeClr val="accent1">
                    <a:lumMod val="50000"/>
                  </a:schemeClr>
                </a:solidFill>
              </a:rPr>
            </a:br>
            <a:endParaRPr kumimoji="0" lang="es-ES" altLang="es-CO" sz="2200" b="0" dirty="0">
              <a:solidFill>
                <a:schemeClr val="accent1">
                  <a:lumMod val="50000"/>
                </a:schemeClr>
              </a:solidFill>
            </a:endParaRP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</a:pPr>
            <a:r>
              <a:rPr kumimoji="0" lang="es-ES" altLang="es-CO" sz="2200" b="0" dirty="0">
                <a:solidFill>
                  <a:schemeClr val="accent1">
                    <a:lumMod val="50000"/>
                  </a:schemeClr>
                </a:solidFill>
              </a:rPr>
              <a:t>¿Con 22 años es joven?</a:t>
            </a:r>
            <a:br>
              <a:rPr kumimoji="0" lang="es-ES" altLang="es-CO" sz="2200" b="0" dirty="0">
                <a:solidFill>
                  <a:schemeClr val="accent1">
                    <a:lumMod val="50000"/>
                  </a:schemeClr>
                </a:solidFill>
              </a:rPr>
            </a:br>
            <a:r>
              <a:rPr kumimoji="0" lang="es-ES" altLang="es-CO" sz="2200" b="0" dirty="0">
                <a:solidFill>
                  <a:schemeClr val="accent2"/>
                </a:solidFill>
              </a:rPr>
              <a:t>A = {x : 0 &lt;= x &lt; 22}</a:t>
            </a:r>
            <a:br>
              <a:rPr kumimoji="0" lang="es-ES" altLang="es-CO" sz="2200" b="0" dirty="0">
                <a:solidFill>
                  <a:schemeClr val="accent2"/>
                </a:solidFill>
              </a:rPr>
            </a:br>
            <a:r>
              <a:rPr kumimoji="0" lang="es-ES" altLang="es-CO" sz="2200" b="0" dirty="0">
                <a:solidFill>
                  <a:schemeClr val="accent6"/>
                </a:solidFill>
              </a:rPr>
              <a:t>A = {0,1,2,3,4,5,6,7,8,9,10,11,12,</a:t>
            </a:r>
            <a:br>
              <a:rPr kumimoji="0" lang="es-ES" altLang="es-CO" sz="2200" b="0" dirty="0">
                <a:solidFill>
                  <a:schemeClr val="accent6"/>
                </a:solidFill>
              </a:rPr>
            </a:br>
            <a:r>
              <a:rPr kumimoji="0" lang="es-ES" altLang="es-CO" sz="2200" b="0" dirty="0">
                <a:solidFill>
                  <a:schemeClr val="accent6"/>
                </a:solidFill>
              </a:rPr>
              <a:t>       13,14,15,16,17,18,19,20,21}</a:t>
            </a:r>
            <a:endParaRPr kumimoji="0" lang="es-ES" altLang="es-CO" sz="2200" b="0" dirty="0">
              <a:solidFill>
                <a:schemeClr val="accent1">
                  <a:lumMod val="50000"/>
                </a:schemeClr>
              </a:solidFill>
            </a:endParaRP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</a:pPr>
            <a:r>
              <a:rPr kumimoji="0" lang="es-ES" altLang="es-CO" sz="2200" b="0" dirty="0">
                <a:solidFill>
                  <a:schemeClr val="accent1">
                    <a:lumMod val="50000"/>
                  </a:schemeClr>
                </a:solidFill>
              </a:rPr>
              <a:t>¿y con 20 años? Un poco más joven</a:t>
            </a:r>
            <a:br>
              <a:rPr kumimoji="0" lang="es-ES" altLang="es-CO" sz="2200" b="0" dirty="0">
                <a:solidFill>
                  <a:schemeClr val="accent1">
                    <a:lumMod val="50000"/>
                  </a:schemeClr>
                </a:solidFill>
              </a:rPr>
            </a:br>
            <a:r>
              <a:rPr kumimoji="0" lang="es-ES" altLang="es-CO" sz="2200" b="0" dirty="0">
                <a:solidFill>
                  <a:schemeClr val="accent1">
                    <a:lumMod val="50000"/>
                  </a:schemeClr>
                </a:solidFill>
              </a:rPr>
              <a:t>¿y con 18 años? Aún más joven</a:t>
            </a:r>
          </a:p>
        </p:txBody>
      </p:sp>
      <p:graphicFrame>
        <p:nvGraphicFramePr>
          <p:cNvPr id="2" name="Gráfico 1">
            <a:extLst>
              <a:ext uri="{FF2B5EF4-FFF2-40B4-BE49-F238E27FC236}">
                <a16:creationId xmlns:a16="http://schemas.microsoft.com/office/drawing/2014/main" id="{13770643-0DC6-5C4A-AA9E-16AFD330F7D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63682329"/>
              </p:ext>
            </p:extLst>
          </p:nvPr>
        </p:nvGraphicFramePr>
        <p:xfrm>
          <a:off x="6397571" y="3600530"/>
          <a:ext cx="3886201" cy="27093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CuadroTexto 5">
            <a:extLst>
              <a:ext uri="{FF2B5EF4-FFF2-40B4-BE49-F238E27FC236}">
                <a16:creationId xmlns:a16="http://schemas.microsoft.com/office/drawing/2014/main" id="{C5C12DB7-1B62-6C43-B125-79AA9FFC4B11}"/>
              </a:ext>
            </a:extLst>
          </p:cNvPr>
          <p:cNvSpPr txBox="1"/>
          <p:nvPr/>
        </p:nvSpPr>
        <p:spPr>
          <a:xfrm>
            <a:off x="3892325" y="5775179"/>
            <a:ext cx="2300131" cy="70788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s-CO" sz="2000" dirty="0">
                <a:solidFill>
                  <a:schemeClr val="accent2"/>
                </a:solidFill>
              </a:rPr>
              <a:t>Versión </a:t>
            </a:r>
            <a:r>
              <a:rPr lang="es-CO" sz="2000" i="1" dirty="0">
                <a:solidFill>
                  <a:schemeClr val="accent2"/>
                </a:solidFill>
              </a:rPr>
              <a:t>fuzzy</a:t>
            </a:r>
            <a:r>
              <a:rPr lang="es-CO" sz="2000" dirty="0">
                <a:solidFill>
                  <a:schemeClr val="accent2"/>
                </a:solidFill>
              </a:rPr>
              <a:t>: definida por tramos</a:t>
            </a:r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BAE7212F-2C6E-C64A-9389-EE5EEA7D8746}"/>
              </a:ext>
            </a:extLst>
          </p:cNvPr>
          <p:cNvCxnSpPr/>
          <p:nvPr/>
        </p:nvCxnSpPr>
        <p:spPr>
          <a:xfrm>
            <a:off x="8021255" y="4109013"/>
            <a:ext cx="0" cy="1840374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356F1F37-F803-1A4A-BC5B-EFF6425D47FD}"/>
              </a:ext>
            </a:extLst>
          </p:cNvPr>
          <p:cNvCxnSpPr>
            <a:cxnSpLocks/>
          </p:cNvCxnSpPr>
          <p:nvPr/>
        </p:nvCxnSpPr>
        <p:spPr>
          <a:xfrm>
            <a:off x="8810268" y="5023413"/>
            <a:ext cx="0" cy="916324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" name="CuadroTexto 8">
            <a:extLst>
              <a:ext uri="{FF2B5EF4-FFF2-40B4-BE49-F238E27FC236}">
                <a16:creationId xmlns:a16="http://schemas.microsoft.com/office/drawing/2014/main" id="{6060E6B0-0CBA-B541-9176-609EAE363C9A}"/>
              </a:ext>
            </a:extLst>
          </p:cNvPr>
          <p:cNvSpPr txBox="1"/>
          <p:nvPr/>
        </p:nvSpPr>
        <p:spPr>
          <a:xfrm>
            <a:off x="10147852" y="4072366"/>
            <a:ext cx="1380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>
                <a:solidFill>
                  <a:schemeClr val="accent6"/>
                </a:solidFill>
              </a:rPr>
              <a:t>Gradualidad</a:t>
            </a:r>
          </a:p>
        </p:txBody>
      </p:sp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C5425F18-25AA-CF4C-B4F1-E9D200673B1D}"/>
              </a:ext>
            </a:extLst>
          </p:cNvPr>
          <p:cNvCxnSpPr>
            <a:cxnSpLocks/>
            <a:stCxn id="9" idx="1"/>
          </p:cNvCxnSpPr>
          <p:nvPr/>
        </p:nvCxnSpPr>
        <p:spPr>
          <a:xfrm flipH="1">
            <a:off x="8854634" y="4257032"/>
            <a:ext cx="1293218" cy="77795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9084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AsOne/>
      </p:bldGraphic>
      <p:bldP spid="6" grpId="0" animBg="1"/>
      <p:bldP spid="9" grpId="0"/>
    </p:bld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12119</TotalTime>
  <Words>3461</Words>
  <Application>Microsoft Office PowerPoint</Application>
  <PresentationFormat>Widescreen</PresentationFormat>
  <Paragraphs>493</Paragraphs>
  <Slides>50</Slides>
  <Notes>2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3</vt:i4>
      </vt:variant>
      <vt:variant>
        <vt:lpstr>Slide Titles</vt:lpstr>
      </vt:variant>
      <vt:variant>
        <vt:i4>50</vt:i4>
      </vt:variant>
    </vt:vector>
  </HeadingPairs>
  <TitlesOfParts>
    <vt:vector size="62" baseType="lpstr">
      <vt:lpstr>Arial</vt:lpstr>
      <vt:lpstr>Arial Narrow</vt:lpstr>
      <vt:lpstr>Calibri</vt:lpstr>
      <vt:lpstr>Calibri Light</vt:lpstr>
      <vt:lpstr>Courier New</vt:lpstr>
      <vt:lpstr>Times New Roman</vt:lpstr>
      <vt:lpstr>Wingdings</vt:lpstr>
      <vt:lpstr>Wingdings 2</vt:lpstr>
      <vt:lpstr>Tema de Office</vt:lpstr>
      <vt:lpstr>Foto de Photo Editor</vt:lpstr>
      <vt:lpstr>Microsoft Word Picture</vt:lpstr>
      <vt:lpstr>Imagen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wilperiodista86@gmail.com</dc:creator>
  <cp:lastModifiedBy>Abraham Camilo Montes</cp:lastModifiedBy>
  <cp:revision>509</cp:revision>
  <dcterms:created xsi:type="dcterms:W3CDTF">2017-03-01T15:55:36Z</dcterms:created>
  <dcterms:modified xsi:type="dcterms:W3CDTF">2022-03-31T18:15:23Z</dcterms:modified>
</cp:coreProperties>
</file>